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61" r:id="rId2"/>
    <p:sldId id="353" r:id="rId3"/>
    <p:sldId id="408" r:id="rId4"/>
    <p:sldId id="358" r:id="rId5"/>
    <p:sldId id="354" r:id="rId6"/>
    <p:sldId id="359" r:id="rId7"/>
    <p:sldId id="338" r:id="rId8"/>
    <p:sldId id="360" r:id="rId9"/>
    <p:sldId id="363" r:id="rId10"/>
    <p:sldId id="365" r:id="rId11"/>
    <p:sldId id="366" r:id="rId12"/>
    <p:sldId id="367" r:id="rId13"/>
    <p:sldId id="368" r:id="rId14"/>
    <p:sldId id="369" r:id="rId15"/>
    <p:sldId id="377" r:id="rId16"/>
    <p:sldId id="378" r:id="rId17"/>
    <p:sldId id="380" r:id="rId18"/>
    <p:sldId id="381" r:id="rId19"/>
    <p:sldId id="382" r:id="rId20"/>
    <p:sldId id="384" r:id="rId21"/>
    <p:sldId id="383" r:id="rId22"/>
    <p:sldId id="385" r:id="rId23"/>
    <p:sldId id="386" r:id="rId24"/>
    <p:sldId id="351" r:id="rId25"/>
    <p:sldId id="387" r:id="rId26"/>
    <p:sldId id="391" r:id="rId27"/>
    <p:sldId id="397" r:id="rId28"/>
    <p:sldId id="393" r:id="rId29"/>
    <p:sldId id="390" r:id="rId30"/>
    <p:sldId id="392" r:id="rId31"/>
    <p:sldId id="398" r:id="rId32"/>
    <p:sldId id="394" r:id="rId33"/>
    <p:sldId id="400" r:id="rId34"/>
    <p:sldId id="399" r:id="rId35"/>
    <p:sldId id="404" r:id="rId36"/>
    <p:sldId id="406" r:id="rId37"/>
    <p:sldId id="407" r:id="rId38"/>
    <p:sldId id="388" r:id="rId39"/>
    <p:sldId id="396" r:id="rId40"/>
    <p:sldId id="261" r:id="rId41"/>
    <p:sldId id="344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k yuen" initials="jy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2E6CA4"/>
    <a:srgbClr val="ABD3EE"/>
    <a:srgbClr val="5B9BD5"/>
    <a:srgbClr val="56ABE4"/>
    <a:srgbClr val="C55A11"/>
    <a:srgbClr val="3B3838"/>
    <a:srgbClr val="D39047"/>
    <a:srgbClr val="D35F47"/>
    <a:srgbClr val="F58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7" autoAdjust="0"/>
    <p:restoredTop sz="72727" autoAdjust="0"/>
  </p:normalViewPr>
  <p:slideViewPr>
    <p:cSldViewPr snapToGrid="0">
      <p:cViewPr varScale="1">
        <p:scale>
          <a:sx n="80" d="100"/>
          <a:sy n="80" d="100"/>
        </p:scale>
        <p:origin x="62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388" y="-11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1-05T20:50:22.410" idx="1">
    <p:pos x="6666" y="1658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Relationship Id="rId2" Type="http://schemas.openxmlformats.org/officeDocument/2006/relationships/image" Target="../media/image61.emf"/><Relationship Id="rId3" Type="http://schemas.openxmlformats.org/officeDocument/2006/relationships/image" Target="../media/image6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73651-68BA-4F36-A9B0-A83E829D20E6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33B60-B8EA-453C-B019-C51DC365E0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872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5EBD7-3CD4-4306-A509-554F7A61E595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4321F-2F97-4BD4-836D-B220FFDF3D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68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283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242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685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866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07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69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09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901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021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617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195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462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865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509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884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024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673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003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0570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506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678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729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1328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4905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dummy user</a:t>
            </a:r>
            <a:r>
              <a:rPr lang="zh-CN" altLang="en-US" dirty="0"/>
              <a:t>：用户经过</a:t>
            </a:r>
            <a:r>
              <a:rPr lang="en-US" altLang="zh-CN" dirty="0"/>
              <a:t>mix-zone</a:t>
            </a:r>
            <a:r>
              <a:rPr lang="zh-CN" altLang="en-US" dirty="0"/>
              <a:t>区域时会更换自己的身份标识，通过不断地更换保护用户的位置隐私</a:t>
            </a:r>
            <a:endParaRPr lang="en-US" altLang="zh-CN" dirty="0"/>
          </a:p>
          <a:p>
            <a:r>
              <a:rPr lang="en-US" altLang="zh-CN" dirty="0"/>
              <a:t>pseudo location</a:t>
            </a:r>
            <a:r>
              <a:rPr lang="zh-CN" altLang="en-US" dirty="0"/>
              <a:t>：提交一个虚假的位置，最典型的是</a:t>
            </a:r>
            <a:r>
              <a:rPr lang="en-US" altLang="zh-CN" dirty="0"/>
              <a:t>k</a:t>
            </a:r>
            <a:r>
              <a:rPr lang="zh-CN" altLang="en-US" dirty="0"/>
              <a:t>匿名</a:t>
            </a:r>
            <a:endParaRPr lang="en-US" altLang="zh-CN" dirty="0"/>
          </a:p>
          <a:p>
            <a:r>
              <a:rPr lang="en-US" altLang="zh-CN" dirty="0"/>
              <a:t>same-origin attack: </a:t>
            </a:r>
            <a:r>
              <a:rPr lang="zh-CN" altLang="en-US" dirty="0"/>
              <a:t>同源攻击，一个用户在同一个地点多次提交查询请求（</a:t>
            </a:r>
            <a:r>
              <a:rPr lang="en-US" altLang="zh-CN" dirty="0"/>
              <a:t>search-based LBS</a:t>
            </a:r>
            <a:r>
              <a:rPr lang="zh-CN" altLang="en-US" dirty="0"/>
              <a:t>）</a:t>
            </a:r>
            <a:endParaRPr lang="en-US" altLang="zh-CN" dirty="0"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ea typeface="Kozuka Gothic Pro L" panose="020B0200000000000000" pitchFamily="34" charset="-128"/>
              </a:rPr>
              <a:t>Attack from Anonymous Geographic Neighborhoods Discovery: </a:t>
            </a:r>
            <a:r>
              <a:rPr lang="en-US" altLang="zh-CN" dirty="0" err="1">
                <a:ea typeface="Kozuka Gothic Pro L" panose="020B0200000000000000" pitchFamily="34" charset="-128"/>
              </a:rPr>
              <a:t>wechat</a:t>
            </a:r>
            <a:r>
              <a:rPr lang="zh-CN" altLang="en-US" dirty="0">
                <a:ea typeface="Kozuka Gothic Pro L" panose="020B0200000000000000" pitchFamily="34" charset="-128"/>
              </a:rPr>
              <a:t>中摇一摇，附近的好友功能，如果已知好友的位置也会造成位置隐私的泄露</a:t>
            </a:r>
            <a:r>
              <a:rPr lang="zh-CN" altLang="en-US" dirty="0"/>
              <a:t>（</a:t>
            </a:r>
            <a:r>
              <a:rPr lang="en-US" altLang="zh-CN" dirty="0"/>
              <a:t>share-based LBS</a:t>
            </a:r>
            <a:r>
              <a:rPr lang="zh-CN" altLang="en-US" dirty="0"/>
              <a:t>）</a:t>
            </a:r>
            <a:endParaRPr lang="en-US" altLang="zh-CN" dirty="0"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5125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716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44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基本的模糊服从均匀分布或者贝叶斯分布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先以图中概率模糊到</a:t>
            </a:r>
            <a:r>
              <a:rPr lang="en-US" altLang="zh-CN" dirty="0"/>
              <a:t>7</a:t>
            </a:r>
            <a:r>
              <a:rPr lang="zh-CN" altLang="en-US" dirty="0"/>
              <a:t>个周围的位置，假设最终选择了</a:t>
            </a:r>
            <a:r>
              <a:rPr lang="en-US" altLang="zh-CN" dirty="0"/>
              <a:t>B</a:t>
            </a:r>
            <a:r>
              <a:rPr lang="zh-CN" altLang="en-US" dirty="0"/>
              <a:t>，提交</a:t>
            </a:r>
            <a:r>
              <a:rPr lang="en-US" altLang="zh-CN" dirty="0"/>
              <a:t>B</a:t>
            </a:r>
            <a:r>
              <a:rPr lang="zh-CN" altLang="en-US" dirty="0"/>
              <a:t>为虚假位置，对于攻击者，只看到了</a:t>
            </a:r>
            <a:r>
              <a:rPr lang="en-US" altLang="zh-CN" dirty="0"/>
              <a:t>B</a:t>
            </a:r>
            <a:r>
              <a:rPr lang="zh-CN" altLang="en-US" dirty="0"/>
              <a:t>，然后进行猜测，所有标为三角形的位置（</a:t>
            </a:r>
            <a:r>
              <a:rPr lang="en-US" altLang="zh-CN" dirty="0"/>
              <a:t>7</a:t>
            </a:r>
            <a:r>
              <a:rPr lang="zh-CN" altLang="en-US" dirty="0"/>
              <a:t>个，其中有一个与</a:t>
            </a:r>
            <a:r>
              <a:rPr lang="en-US" altLang="zh-CN" dirty="0"/>
              <a:t>A</a:t>
            </a:r>
            <a:r>
              <a:rPr lang="zh-CN" altLang="en-US" dirty="0"/>
              <a:t>重叠，不容易看清楚）为猜测的位置。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0056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基本的模糊服从均匀分布或者贝叶斯分布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先以图中概率模糊到</a:t>
            </a:r>
            <a:r>
              <a:rPr lang="en-US" altLang="zh-CN" dirty="0"/>
              <a:t>7</a:t>
            </a:r>
            <a:r>
              <a:rPr lang="zh-CN" altLang="en-US" dirty="0"/>
              <a:t>个周围的位置，假设最终选择了</a:t>
            </a:r>
            <a:r>
              <a:rPr lang="en-US" altLang="zh-CN" dirty="0"/>
              <a:t>B</a:t>
            </a:r>
            <a:r>
              <a:rPr lang="zh-CN" altLang="en-US" dirty="0"/>
              <a:t>，提交</a:t>
            </a:r>
            <a:r>
              <a:rPr lang="en-US" altLang="zh-CN" dirty="0"/>
              <a:t>B</a:t>
            </a:r>
            <a:r>
              <a:rPr lang="zh-CN" altLang="en-US" dirty="0"/>
              <a:t>为虚假位置，对于攻击者，只看到了</a:t>
            </a:r>
            <a:r>
              <a:rPr lang="en-US" altLang="zh-CN" dirty="0"/>
              <a:t>B</a:t>
            </a:r>
            <a:r>
              <a:rPr lang="zh-CN" altLang="en-US" dirty="0"/>
              <a:t>，然后进行猜测，所有标为三角形的位置（</a:t>
            </a:r>
            <a:r>
              <a:rPr lang="en-US" altLang="zh-CN" dirty="0"/>
              <a:t>7</a:t>
            </a:r>
            <a:r>
              <a:rPr lang="zh-CN" altLang="en-US" dirty="0"/>
              <a:t>个，其中有一个与</a:t>
            </a:r>
            <a:r>
              <a:rPr lang="en-US" altLang="zh-CN" dirty="0"/>
              <a:t>A</a:t>
            </a:r>
            <a:r>
              <a:rPr lang="zh-CN" altLang="en-US" dirty="0"/>
              <a:t>重叠，不容易看清楚）为猜测的位置。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8089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720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004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409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124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接下来我们看几个例子，更详细地感受一下数据分析的作用，首先在</a:t>
            </a:r>
            <a:r>
              <a:rPr lang="en-US" altLang="zh-CN" dirty="0"/>
              <a:t>……</a:t>
            </a:r>
            <a:r>
              <a:rPr lang="zh-CN" altLang="en-US" dirty="0"/>
              <a:t>方面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46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346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886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4321F-2F97-4BD4-836D-B220FFDF3DF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56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C6FB-16A1-4225-97DF-B94E335AF329}" type="datetime1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977A4-1D1D-4B6F-9D4A-C85162ECB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950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B8EB6-CC2B-42CC-9009-BCC9FFCB5980}" type="datetime1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977A4-1D1D-4B6F-9D4A-C85162ECB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416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E9EB-B0C0-44FE-8B2F-1D457BE494E8}" type="datetime1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977A4-1D1D-4B6F-9D4A-C85162ECB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846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DA287-44ED-4AF4-9744-CF88448B4710}" type="datetime1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977A4-1D1D-4B6F-9D4A-C85162ECB21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1" name="内容占位符 20"/>
          <p:cNvSpPr>
            <a:spLocks noGrp="1"/>
          </p:cNvSpPr>
          <p:nvPr>
            <p:ph sz="quarter" idx="13"/>
          </p:nvPr>
        </p:nvSpPr>
        <p:spPr>
          <a:xfrm>
            <a:off x="838200" y="1052513"/>
            <a:ext cx="10515600" cy="49545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40190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AB88-FEDD-4CBD-8A90-9486A7FA6EA1}" type="datetime1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977A4-1D1D-4B6F-9D4A-C85162ECB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538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8A1-B731-48E6-A711-EFE903E34A6F}" type="datetime1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977A4-1D1D-4B6F-9D4A-C85162ECB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63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CC03-DB38-46F9-AC8F-419A2E6BD9C1}" type="datetime1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977A4-1D1D-4B6F-9D4A-C85162ECB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2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075A-5F47-40D0-AABD-F150E99A354D}" type="datetime1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977A4-1D1D-4B6F-9D4A-C85162ECB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165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BF709-E300-41A1-BC2A-79882988CA3A}" type="datetime1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977A4-1D1D-4B6F-9D4A-C85162ECB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015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14A9D-91E4-4DB8-B3A3-0104CC8D94E4}" type="datetime1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977A4-1D1D-4B6F-9D4A-C85162ECB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477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53B9-0870-410D-9D30-9F06C3CE6902}" type="datetime1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977A4-1D1D-4B6F-9D4A-C85162ECB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420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89F33-9D44-4821-BA06-5188BA9E3451}" type="datetime1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977A4-1D1D-4B6F-9D4A-C85162ECB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051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8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60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61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6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microsoft.com/office/2007/relationships/hdphoto" Target="../media/hdphoto9.wdp"/><Relationship Id="rId21" Type="http://schemas.openxmlformats.org/officeDocument/2006/relationships/image" Target="../media/image13.png"/><Relationship Id="rId22" Type="http://schemas.microsoft.com/office/2007/relationships/hdphoto" Target="../media/hdphoto10.wdp"/><Relationship Id="rId23" Type="http://schemas.openxmlformats.org/officeDocument/2006/relationships/image" Target="../media/image14.png"/><Relationship Id="rId24" Type="http://schemas.microsoft.com/office/2007/relationships/hdphoto" Target="../media/hdphoto11.wdp"/><Relationship Id="rId25" Type="http://schemas.openxmlformats.org/officeDocument/2006/relationships/image" Target="../media/image15.png"/><Relationship Id="rId26" Type="http://schemas.microsoft.com/office/2007/relationships/hdphoto" Target="../media/hdphoto12.wdp"/><Relationship Id="rId10" Type="http://schemas.microsoft.com/office/2007/relationships/hdphoto" Target="../media/hdphoto4.wdp"/><Relationship Id="rId11" Type="http://schemas.openxmlformats.org/officeDocument/2006/relationships/image" Target="../media/image8.png"/><Relationship Id="rId12" Type="http://schemas.microsoft.com/office/2007/relationships/hdphoto" Target="../media/hdphoto5.wdp"/><Relationship Id="rId13" Type="http://schemas.openxmlformats.org/officeDocument/2006/relationships/image" Target="../media/image9.png"/><Relationship Id="rId14" Type="http://schemas.microsoft.com/office/2007/relationships/hdphoto" Target="../media/hdphoto6.wdp"/><Relationship Id="rId15" Type="http://schemas.openxmlformats.org/officeDocument/2006/relationships/image" Target="../media/image10.png"/><Relationship Id="rId16" Type="http://schemas.microsoft.com/office/2007/relationships/hdphoto" Target="../media/hdphoto7.wdp"/><Relationship Id="rId17" Type="http://schemas.openxmlformats.org/officeDocument/2006/relationships/image" Target="../media/image11.png"/><Relationship Id="rId18" Type="http://schemas.microsoft.com/office/2007/relationships/hdphoto" Target="../media/hdphoto8.wdp"/><Relationship Id="rId19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5.png"/><Relationship Id="rId6" Type="http://schemas.microsoft.com/office/2007/relationships/hdphoto" Target="../media/hdphoto2.wdp"/><Relationship Id="rId7" Type="http://schemas.openxmlformats.org/officeDocument/2006/relationships/image" Target="../media/image6.png"/><Relationship Id="rId8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microsoft.com/office/2007/relationships/hdphoto" Target="../media/hdphoto16.wdp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comments" Target="../comments/commen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4" Type="http://schemas.openxmlformats.org/officeDocument/2006/relationships/image" Target="../media/image99.png"/><Relationship Id="rId15" Type="http://schemas.openxmlformats.org/officeDocument/2006/relationships/image" Target="../media/image100.png"/><Relationship Id="rId16" Type="http://schemas.openxmlformats.org/officeDocument/2006/relationships/image" Target="../media/image101.png"/><Relationship Id="rId17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9" Type="http://schemas.microsoft.com/office/2007/relationships/hdphoto" Target="../media/hdphoto3.wdp"/><Relationship Id="rId20" Type="http://schemas.openxmlformats.org/officeDocument/2006/relationships/image" Target="../media/image12.png"/><Relationship Id="rId21" Type="http://schemas.microsoft.com/office/2007/relationships/hdphoto" Target="../media/hdphoto9.wdp"/><Relationship Id="rId22" Type="http://schemas.openxmlformats.org/officeDocument/2006/relationships/image" Target="../media/image13.png"/><Relationship Id="rId23" Type="http://schemas.microsoft.com/office/2007/relationships/hdphoto" Target="../media/hdphoto10.wdp"/><Relationship Id="rId24" Type="http://schemas.openxmlformats.org/officeDocument/2006/relationships/image" Target="../media/image14.png"/><Relationship Id="rId25" Type="http://schemas.microsoft.com/office/2007/relationships/hdphoto" Target="../media/hdphoto11.wdp"/><Relationship Id="rId26" Type="http://schemas.openxmlformats.org/officeDocument/2006/relationships/image" Target="../media/image15.png"/><Relationship Id="rId27" Type="http://schemas.microsoft.com/office/2007/relationships/hdphoto" Target="../media/hdphoto12.wdp"/><Relationship Id="rId10" Type="http://schemas.openxmlformats.org/officeDocument/2006/relationships/image" Target="../media/image7.png"/><Relationship Id="rId11" Type="http://schemas.microsoft.com/office/2007/relationships/hdphoto" Target="../media/hdphoto4.wdp"/><Relationship Id="rId12" Type="http://schemas.openxmlformats.org/officeDocument/2006/relationships/image" Target="../media/image8.png"/><Relationship Id="rId13" Type="http://schemas.microsoft.com/office/2007/relationships/hdphoto" Target="../media/hdphoto5.wdp"/><Relationship Id="rId14" Type="http://schemas.openxmlformats.org/officeDocument/2006/relationships/image" Target="../media/image9.png"/><Relationship Id="rId15" Type="http://schemas.microsoft.com/office/2007/relationships/hdphoto" Target="../media/hdphoto6.wdp"/><Relationship Id="rId16" Type="http://schemas.openxmlformats.org/officeDocument/2006/relationships/image" Target="../media/image10.png"/><Relationship Id="rId17" Type="http://schemas.microsoft.com/office/2007/relationships/hdphoto" Target="../media/hdphoto7.wdp"/><Relationship Id="rId18" Type="http://schemas.openxmlformats.org/officeDocument/2006/relationships/image" Target="../media/image108.png"/><Relationship Id="rId19" Type="http://schemas.microsoft.com/office/2007/relationships/hdphoto" Target="../media/hdphoto17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6" Type="http://schemas.openxmlformats.org/officeDocument/2006/relationships/image" Target="../media/image5.png"/><Relationship Id="rId7" Type="http://schemas.microsoft.com/office/2007/relationships/hdphoto" Target="../media/hdphoto2.wdp"/><Relationship Id="rId8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microsoft.com/office/2007/relationships/hdphoto" Target="../media/hdphoto18.wdp"/><Relationship Id="rId15" Type="http://schemas.openxmlformats.org/officeDocument/2006/relationships/image" Target="../media/image125.png"/><Relationship Id="rId16" Type="http://schemas.openxmlformats.org/officeDocument/2006/relationships/image" Target="../media/image126.png"/><Relationship Id="rId17" Type="http://schemas.microsoft.com/office/2007/relationships/hdphoto" Target="../media/hdphoto1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microsoft.com/office/2007/relationships/hdphoto" Target="../media/hdphoto4.wdp"/><Relationship Id="rId13" Type="http://schemas.openxmlformats.org/officeDocument/2006/relationships/image" Target="../media/image37.png"/><Relationship Id="rId14" Type="http://schemas.microsoft.com/office/2007/relationships/hdphoto" Target="../media/hdphoto14.wdp"/><Relationship Id="rId15" Type="http://schemas.openxmlformats.org/officeDocument/2006/relationships/image" Target="../media/image38.png"/><Relationship Id="rId16" Type="http://schemas.microsoft.com/office/2007/relationships/hdphoto" Target="../media/hdphoto15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microsoft.com/office/2007/relationships/hdphoto" Target="../media/hdphoto1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png"/><Relationship Id="rId12" Type="http://schemas.openxmlformats.org/officeDocument/2006/relationships/image" Target="../media/image52.emf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42.png"/><Relationship Id="rId1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357383D5-32CD-4CC2-859C-EC63F4235C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64AF65A2-A028-4150-A2F8-A282B66E6D8F}"/>
              </a:ext>
            </a:extLst>
          </p:cNvPr>
          <p:cNvSpPr/>
          <p:nvPr/>
        </p:nvSpPr>
        <p:spPr>
          <a:xfrm>
            <a:off x="1097255" y="734354"/>
            <a:ext cx="10117393" cy="527653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79116" y="2324279"/>
            <a:ext cx="74169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000" b="1" dirty="0">
                <a:latin typeface="+mj-lt"/>
                <a:ea typeface="Kozuka Gothic Pro H" panose="020B0800000000000000" pitchFamily="34" charset="-128"/>
              </a:rPr>
              <a:t>User Privacy Analysis in Online Social Networks</a:t>
            </a:r>
            <a:endParaRPr lang="zh-CN" altLang="en-US" sz="3000" b="1" dirty="0">
              <a:latin typeface="+mj-lt"/>
              <a:ea typeface="Kozuka Gothic Pro H" panose="020B0800000000000000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058" y="4943591"/>
            <a:ext cx="690743" cy="67287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32765D9A-DF80-4AE3-A0D1-7DE663BDBCB5}"/>
              </a:ext>
            </a:extLst>
          </p:cNvPr>
          <p:cNvSpPr txBox="1"/>
          <p:nvPr/>
        </p:nvSpPr>
        <p:spPr>
          <a:xfrm>
            <a:off x="2308468" y="1359431"/>
            <a:ext cx="8032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在线社交网络中的用户隐私分析</a:t>
            </a:r>
          </a:p>
        </p:txBody>
      </p:sp>
      <p:sp>
        <p:nvSpPr>
          <p:cNvPr id="13" name="文本框 16">
            <a:extLst>
              <a:ext uri="{FF2B5EF4-FFF2-40B4-BE49-F238E27FC236}">
                <a16:creationId xmlns:a16="http://schemas.microsoft.com/office/drawing/2014/main" xmlns="" id="{04A18ACF-02DC-40FC-8684-EAB37FBFE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2671" y="5012264"/>
            <a:ext cx="485051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东南大学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</a:p>
        </p:txBody>
      </p:sp>
      <p:sp>
        <p:nvSpPr>
          <p:cNvPr id="14" name="文本框 8">
            <a:extLst>
              <a:ext uri="{FF2B5EF4-FFF2-40B4-BE49-F238E27FC236}">
                <a16:creationId xmlns:a16="http://schemas.microsoft.com/office/drawing/2014/main" xmlns="" id="{617B03AC-15F9-4797-A95A-E06638D2E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1924" y="3935046"/>
            <a:ext cx="31527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曹玖新 教授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4B37858-A557-4659-8B03-C126B07974E3}"/>
              </a:ext>
            </a:extLst>
          </p:cNvPr>
          <p:cNvSpPr/>
          <p:nvPr/>
        </p:nvSpPr>
        <p:spPr>
          <a:xfrm>
            <a:off x="944380" y="644577"/>
            <a:ext cx="10423145" cy="54560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20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6" grpId="0"/>
      <p:bldP spid="10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7A3BCE2A-7C61-4733-99E6-1CD3B0631795}"/>
              </a:ext>
            </a:extLst>
          </p:cNvPr>
          <p:cNvSpPr/>
          <p:nvPr/>
        </p:nvSpPr>
        <p:spPr>
          <a:xfrm>
            <a:off x="10957" y="-1471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0" y="1389145"/>
            <a:ext cx="1403316" cy="1142250"/>
          </a:xfrm>
          <a:prstGeom prst="rect">
            <a:avLst/>
          </a:prstGeom>
          <a:solidFill>
            <a:srgbClr val="5DB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3B3838"/>
                </a:solidFill>
                <a:ea typeface="Kozuka Gothic Pr6N B" panose="020B0800000000000000" pitchFamily="34" charset="-128"/>
              </a:rPr>
              <a:t>2.1</a:t>
            </a:r>
            <a:endParaRPr lang="zh-CN" altLang="en-US" sz="3600" b="1" dirty="0">
              <a:solidFill>
                <a:srgbClr val="3B3838"/>
              </a:solidFill>
              <a:ea typeface="Kozuka Gothic Pr6N B" panose="020B0800000000000000" pitchFamily="34" charset="-128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403316" y="1391384"/>
            <a:ext cx="1816134" cy="1602526"/>
          </a:xfrm>
          <a:custGeom>
            <a:avLst/>
            <a:gdLst>
              <a:gd name="connsiteX0" fmla="*/ 0 w 1816134"/>
              <a:gd name="connsiteY0" fmla="*/ 0 h 907694"/>
              <a:gd name="connsiteX1" fmla="*/ 1816134 w 1816134"/>
              <a:gd name="connsiteY1" fmla="*/ 0 h 907694"/>
              <a:gd name="connsiteX2" fmla="*/ 1816134 w 1816134"/>
              <a:gd name="connsiteY2" fmla="*/ 907694 h 907694"/>
              <a:gd name="connsiteX3" fmla="*/ 0 w 1816134"/>
              <a:gd name="connsiteY3" fmla="*/ 907694 h 907694"/>
              <a:gd name="connsiteX4" fmla="*/ 0 w 1816134"/>
              <a:gd name="connsiteY4" fmla="*/ 0 h 907694"/>
              <a:gd name="connsiteX0" fmla="*/ 0 w 1816134"/>
              <a:gd name="connsiteY0" fmla="*/ 0 h 1273454"/>
              <a:gd name="connsiteX1" fmla="*/ 1816134 w 1816134"/>
              <a:gd name="connsiteY1" fmla="*/ 0 h 1273454"/>
              <a:gd name="connsiteX2" fmla="*/ 1816134 w 1816134"/>
              <a:gd name="connsiteY2" fmla="*/ 1273454 h 1273454"/>
              <a:gd name="connsiteX3" fmla="*/ 0 w 1816134"/>
              <a:gd name="connsiteY3" fmla="*/ 907694 h 1273454"/>
              <a:gd name="connsiteX4" fmla="*/ 0 w 1816134"/>
              <a:gd name="connsiteY4" fmla="*/ 0 h 1273454"/>
              <a:gd name="connsiteX0" fmla="*/ 0 w 1816134"/>
              <a:gd name="connsiteY0" fmla="*/ 0 h 1273454"/>
              <a:gd name="connsiteX1" fmla="*/ 1816134 w 1816134"/>
              <a:gd name="connsiteY1" fmla="*/ 731520 h 1273454"/>
              <a:gd name="connsiteX2" fmla="*/ 1816134 w 1816134"/>
              <a:gd name="connsiteY2" fmla="*/ 1273454 h 1273454"/>
              <a:gd name="connsiteX3" fmla="*/ 0 w 1816134"/>
              <a:gd name="connsiteY3" fmla="*/ 907694 h 1273454"/>
              <a:gd name="connsiteX4" fmla="*/ 0 w 1816134"/>
              <a:gd name="connsiteY4" fmla="*/ 0 h 1273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6134" h="1273454">
                <a:moveTo>
                  <a:pt x="0" y="0"/>
                </a:moveTo>
                <a:lnTo>
                  <a:pt x="1816134" y="731520"/>
                </a:lnTo>
                <a:lnTo>
                  <a:pt x="1816134" y="1273454"/>
                </a:lnTo>
                <a:lnTo>
                  <a:pt x="0" y="907694"/>
                </a:lnTo>
                <a:lnTo>
                  <a:pt x="0" y="0"/>
                </a:lnTo>
                <a:close/>
              </a:path>
            </a:pathLst>
          </a:custGeom>
          <a:solidFill>
            <a:srgbClr val="259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219449" y="2306120"/>
            <a:ext cx="8349052" cy="678380"/>
          </a:xfrm>
          <a:prstGeom prst="homePlate">
            <a:avLst/>
          </a:prstGeom>
          <a:solidFill>
            <a:srgbClr val="5DB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五边形 79"/>
          <p:cNvSpPr/>
          <p:nvPr/>
        </p:nvSpPr>
        <p:spPr>
          <a:xfrm>
            <a:off x="3196339" y="4433709"/>
            <a:ext cx="7908954" cy="694140"/>
          </a:xfrm>
          <a:prstGeom prst="homePlate">
            <a:avLst/>
          </a:prstGeom>
          <a:solidFill>
            <a:srgbClr val="5B5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-8015" y="4439990"/>
            <a:ext cx="1403316" cy="1142250"/>
          </a:xfrm>
          <a:prstGeom prst="rect">
            <a:avLst/>
          </a:prstGeom>
          <a:solidFill>
            <a:srgbClr val="5B5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ea typeface="Kozuka Gothic Pr6N B" panose="020B0800000000000000" pitchFamily="34" charset="-128"/>
              </a:rPr>
              <a:t>2.2</a:t>
            </a:r>
            <a:endParaRPr lang="zh-CN" altLang="en-US" sz="3600" b="1" dirty="0">
              <a:ea typeface="Kozuka Gothic Pr6N B" panose="020B0800000000000000" pitchFamily="34" charset="-128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384301" y="4439990"/>
            <a:ext cx="1812036" cy="1142250"/>
          </a:xfrm>
          <a:custGeom>
            <a:avLst/>
            <a:gdLst>
              <a:gd name="connsiteX0" fmla="*/ 0 w 1403316"/>
              <a:gd name="connsiteY0" fmla="*/ 0 h 1142250"/>
              <a:gd name="connsiteX1" fmla="*/ 1403316 w 1403316"/>
              <a:gd name="connsiteY1" fmla="*/ 0 h 1142250"/>
              <a:gd name="connsiteX2" fmla="*/ 1403316 w 1403316"/>
              <a:gd name="connsiteY2" fmla="*/ 1142250 h 1142250"/>
              <a:gd name="connsiteX3" fmla="*/ 0 w 1403316"/>
              <a:gd name="connsiteY3" fmla="*/ 1142250 h 1142250"/>
              <a:gd name="connsiteX4" fmla="*/ 0 w 1403316"/>
              <a:gd name="connsiteY4" fmla="*/ 0 h 1142250"/>
              <a:gd name="connsiteX0" fmla="*/ 0 w 1403316"/>
              <a:gd name="connsiteY0" fmla="*/ 0 h 1142250"/>
              <a:gd name="connsiteX1" fmla="*/ 1403316 w 1403316"/>
              <a:gd name="connsiteY1" fmla="*/ 0 h 1142250"/>
              <a:gd name="connsiteX2" fmla="*/ 1403316 w 1403316"/>
              <a:gd name="connsiteY2" fmla="*/ 701719 h 1142250"/>
              <a:gd name="connsiteX3" fmla="*/ 0 w 1403316"/>
              <a:gd name="connsiteY3" fmla="*/ 1142250 h 1142250"/>
              <a:gd name="connsiteX4" fmla="*/ 0 w 1403316"/>
              <a:gd name="connsiteY4" fmla="*/ 0 h 1142250"/>
              <a:gd name="connsiteX0" fmla="*/ 0 w 1405697"/>
              <a:gd name="connsiteY0" fmla="*/ 0 h 1142250"/>
              <a:gd name="connsiteX1" fmla="*/ 1403316 w 1405697"/>
              <a:gd name="connsiteY1" fmla="*/ 0 h 1142250"/>
              <a:gd name="connsiteX2" fmla="*/ 1405697 w 1405697"/>
              <a:gd name="connsiteY2" fmla="*/ 692194 h 1142250"/>
              <a:gd name="connsiteX3" fmla="*/ 0 w 1405697"/>
              <a:gd name="connsiteY3" fmla="*/ 1142250 h 1142250"/>
              <a:gd name="connsiteX4" fmla="*/ 0 w 1405697"/>
              <a:gd name="connsiteY4" fmla="*/ 0 h 1142250"/>
              <a:gd name="connsiteX0" fmla="*/ 0 w 1405697"/>
              <a:gd name="connsiteY0" fmla="*/ 0 h 1142250"/>
              <a:gd name="connsiteX1" fmla="*/ 1403316 w 1405697"/>
              <a:gd name="connsiteY1" fmla="*/ 0 h 1142250"/>
              <a:gd name="connsiteX2" fmla="*/ 1405697 w 1405697"/>
              <a:gd name="connsiteY2" fmla="*/ 696956 h 1142250"/>
              <a:gd name="connsiteX3" fmla="*/ 0 w 1405697"/>
              <a:gd name="connsiteY3" fmla="*/ 1142250 h 1142250"/>
              <a:gd name="connsiteX4" fmla="*/ 0 w 1405697"/>
              <a:gd name="connsiteY4" fmla="*/ 0 h 1142250"/>
              <a:gd name="connsiteX0" fmla="*/ 0 w 1403384"/>
              <a:gd name="connsiteY0" fmla="*/ 0 h 1142250"/>
              <a:gd name="connsiteX1" fmla="*/ 1403316 w 1403384"/>
              <a:gd name="connsiteY1" fmla="*/ 0 h 1142250"/>
              <a:gd name="connsiteX2" fmla="*/ 1398554 w 1403384"/>
              <a:gd name="connsiteY2" fmla="*/ 694575 h 1142250"/>
              <a:gd name="connsiteX3" fmla="*/ 0 w 1403384"/>
              <a:gd name="connsiteY3" fmla="*/ 1142250 h 1142250"/>
              <a:gd name="connsiteX4" fmla="*/ 0 w 1403384"/>
              <a:gd name="connsiteY4" fmla="*/ 0 h 1142250"/>
              <a:gd name="connsiteX0" fmla="*/ 0 w 1403421"/>
              <a:gd name="connsiteY0" fmla="*/ 0 h 1142250"/>
              <a:gd name="connsiteX1" fmla="*/ 1403316 w 1403421"/>
              <a:gd name="connsiteY1" fmla="*/ 0 h 1142250"/>
              <a:gd name="connsiteX2" fmla="*/ 1400935 w 1403421"/>
              <a:gd name="connsiteY2" fmla="*/ 696956 h 1142250"/>
              <a:gd name="connsiteX3" fmla="*/ 0 w 1403421"/>
              <a:gd name="connsiteY3" fmla="*/ 1142250 h 1142250"/>
              <a:gd name="connsiteX4" fmla="*/ 0 w 1403421"/>
              <a:gd name="connsiteY4" fmla="*/ 0 h 1142250"/>
              <a:gd name="connsiteX0" fmla="*/ 0 w 1403545"/>
              <a:gd name="connsiteY0" fmla="*/ 0 h 1142250"/>
              <a:gd name="connsiteX1" fmla="*/ 1403316 w 1403545"/>
              <a:gd name="connsiteY1" fmla="*/ 0 h 1142250"/>
              <a:gd name="connsiteX2" fmla="*/ 1403317 w 1403545"/>
              <a:gd name="connsiteY2" fmla="*/ 694574 h 1142250"/>
              <a:gd name="connsiteX3" fmla="*/ 0 w 1403545"/>
              <a:gd name="connsiteY3" fmla="*/ 1142250 h 1142250"/>
              <a:gd name="connsiteX4" fmla="*/ 0 w 1403545"/>
              <a:gd name="connsiteY4" fmla="*/ 0 h 114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3545" h="1142250">
                <a:moveTo>
                  <a:pt x="0" y="0"/>
                </a:moveTo>
                <a:lnTo>
                  <a:pt x="1403316" y="0"/>
                </a:lnTo>
                <a:cubicBezTo>
                  <a:pt x="1404110" y="230731"/>
                  <a:pt x="1402523" y="463843"/>
                  <a:pt x="1403317" y="694574"/>
                </a:cubicBezTo>
                <a:lnTo>
                  <a:pt x="0" y="1142250"/>
                </a:lnTo>
                <a:lnTo>
                  <a:pt x="0" y="0"/>
                </a:lnTo>
                <a:close/>
              </a:path>
            </a:pathLst>
          </a:custGeom>
          <a:solidFill>
            <a:srgbClr val="434A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3368200" y="2352922"/>
            <a:ext cx="6946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ea typeface="Kozuka Gothic Pro H" panose="020B0800000000000000" pitchFamily="34" charset="-128"/>
              </a:rPr>
              <a:t>User Privacy Leakage in Joint Preference </a:t>
            </a:r>
          </a:p>
        </p:txBody>
      </p:sp>
      <p:sp>
        <p:nvSpPr>
          <p:cNvPr id="5" name="矩形 4"/>
          <p:cNvSpPr/>
          <p:nvPr/>
        </p:nvSpPr>
        <p:spPr>
          <a:xfrm>
            <a:off x="3952536" y="4496612"/>
            <a:ext cx="55840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ea typeface="Kozuka Gothic Pro H" panose="020B0800000000000000" pitchFamily="34" charset="-128"/>
              </a:rPr>
              <a:t>User Privacy Leakage in Location</a:t>
            </a:r>
          </a:p>
        </p:txBody>
      </p:sp>
      <p:sp>
        <p:nvSpPr>
          <p:cNvPr id="7" name="矩形 6"/>
          <p:cNvSpPr/>
          <p:nvPr/>
        </p:nvSpPr>
        <p:spPr>
          <a:xfrm>
            <a:off x="4511447" y="3182007"/>
            <a:ext cx="3266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ea typeface="Kozuka Gothic Pr6N L" panose="020B0200000000000000" pitchFamily="34" charset="-128"/>
              </a:rPr>
              <a:t>Traditional Problem</a:t>
            </a:r>
          </a:p>
        </p:txBody>
      </p:sp>
      <p:sp>
        <p:nvSpPr>
          <p:cNvPr id="8" name="矩形 7"/>
          <p:cNvSpPr/>
          <p:nvPr/>
        </p:nvSpPr>
        <p:spPr>
          <a:xfrm>
            <a:off x="4511446" y="3852394"/>
            <a:ext cx="386748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ea typeface="Kozuka Gothic Pr6N L" panose="020B0200000000000000" pitchFamily="34" charset="-128"/>
              </a:rPr>
              <a:t>Temporal-spatial Topic Based</a:t>
            </a:r>
          </a:p>
        </p:txBody>
      </p:sp>
      <p:sp>
        <p:nvSpPr>
          <p:cNvPr id="9" name="矩形 8"/>
          <p:cNvSpPr/>
          <p:nvPr/>
        </p:nvSpPr>
        <p:spPr>
          <a:xfrm>
            <a:off x="8920851" y="3181576"/>
            <a:ext cx="230699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ea typeface="Kozuka Gothic Pr6N L" panose="020B0200000000000000" pitchFamily="34" charset="-128"/>
              </a:rPr>
              <a:t>Topic Based</a:t>
            </a:r>
          </a:p>
        </p:txBody>
      </p:sp>
      <p:sp>
        <p:nvSpPr>
          <p:cNvPr id="13" name="椭圆 12"/>
          <p:cNvSpPr/>
          <p:nvPr/>
        </p:nvSpPr>
        <p:spPr>
          <a:xfrm>
            <a:off x="3952536" y="3178391"/>
            <a:ext cx="473860" cy="473860"/>
          </a:xfrm>
          <a:prstGeom prst="ellipse">
            <a:avLst/>
          </a:prstGeom>
          <a:solidFill>
            <a:schemeClr val="bg1"/>
          </a:solidFill>
          <a:ln w="57150">
            <a:solidFill>
              <a:srgbClr val="434A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latin typeface="Kozuka Gothic Pro B" panose="020B0800000000000000" pitchFamily="34" charset="-128"/>
              <a:ea typeface="Kozuka Gothic Pro B" panose="020B0800000000000000" pitchFamily="34" charset="-128"/>
              <a:cs typeface="Adobe Hebrew" panose="02040503050201020203" pitchFamily="18" charset="-79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952536" y="3849709"/>
            <a:ext cx="473860" cy="473860"/>
          </a:xfrm>
          <a:prstGeom prst="ellipse">
            <a:avLst/>
          </a:prstGeom>
          <a:solidFill>
            <a:schemeClr val="bg1"/>
          </a:solidFill>
          <a:ln w="57150">
            <a:solidFill>
              <a:srgbClr val="434A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latin typeface="Kozuka Gothic Pro B" panose="020B0800000000000000" pitchFamily="34" charset="-128"/>
              <a:ea typeface="Kozuka Gothic Pro B" panose="020B0800000000000000" pitchFamily="34" charset="-128"/>
              <a:cs typeface="Adobe Hebrew" panose="02040503050201020203" pitchFamily="18" charset="-79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308569" y="3164445"/>
            <a:ext cx="473860" cy="473860"/>
          </a:xfrm>
          <a:prstGeom prst="ellipse">
            <a:avLst/>
          </a:prstGeom>
          <a:solidFill>
            <a:schemeClr val="bg1"/>
          </a:solidFill>
          <a:ln w="57150">
            <a:solidFill>
              <a:srgbClr val="434A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latin typeface="Kozuka Gothic Pro B" panose="020B0800000000000000" pitchFamily="34" charset="-128"/>
              <a:ea typeface="Kozuka Gothic Pro B" panose="020B0800000000000000" pitchFamily="34" charset="-128"/>
              <a:cs typeface="Adobe Hebrew" panose="02040503050201020203" pitchFamily="18" charset="-79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03A15055-06A3-47C0-82C2-D05584945263}"/>
              </a:ext>
            </a:extLst>
          </p:cNvPr>
          <p:cNvSpPr/>
          <p:nvPr/>
        </p:nvSpPr>
        <p:spPr>
          <a:xfrm>
            <a:off x="592532" y="333890"/>
            <a:ext cx="8607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ea typeface="Kozuka Gothic Pr6N H" panose="020B0800000000000000" pitchFamily="34" charset="-128"/>
              </a:rPr>
              <a:t>Our</a:t>
            </a:r>
            <a:r>
              <a:rPr lang="zh-CN" altLang="en-US" sz="3600" dirty="0">
                <a:ea typeface="Kozuka Gothic Pr6N H" panose="020B0800000000000000" pitchFamily="34" charset="-128"/>
              </a:rPr>
              <a:t> </a:t>
            </a:r>
            <a:r>
              <a:rPr lang="en-US" altLang="zh-CN" sz="3600" dirty="0">
                <a:ea typeface="Kozuka Gothic Pr6N H" panose="020B0800000000000000" pitchFamily="34" charset="-128"/>
              </a:rPr>
              <a:t>Researches Related with Privacy Leakage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490C9C8E-4B19-4222-A86F-499F7DB242CE}"/>
              </a:ext>
            </a:extLst>
          </p:cNvPr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xmlns="" id="{DF33E93B-E349-4C12-B5B3-A7624C16A80C}"/>
              </a:ext>
            </a:extLst>
          </p:cNvPr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12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69641CB-0249-4BE0-819E-4DBD1CADD9C7}"/>
              </a:ext>
            </a:extLst>
          </p:cNvPr>
          <p:cNvSpPr/>
          <p:nvPr/>
        </p:nvSpPr>
        <p:spPr>
          <a:xfrm>
            <a:off x="10957" y="-1471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374763" y="1271707"/>
            <a:ext cx="11350592" cy="524468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  <a:defRPr/>
            </a:pPr>
            <a:r>
              <a:rPr lang="en-US" altLang="zh-CN" b="1" dirty="0">
                <a:ea typeface="Kozuka Gothic Pro B" panose="020B0800000000000000" pitchFamily="34" charset="-128"/>
                <a:cs typeface="+mj-cs"/>
              </a:rPr>
              <a:t>Community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No precise definition of what a ''community'' is is universally accepted.The most widely used definition is given by 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Newman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Gievan 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(2004):</a:t>
            </a:r>
            <a:endParaRPr lang="en-US" altLang="zh-CN" sz="2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A gragh has a 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community structure if the number of links into any subgragh is higher than the number  of links between those subgraghs. Or there must be </a:t>
            </a:r>
            <a:r>
              <a:rPr lang="zh-CN" altLang="en-US" sz="26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more edges ''inside'' 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community than edges linking vertices of the community with the rest of the graph.</a:t>
            </a:r>
            <a:endParaRPr lang="en-US" altLang="zh-CN" sz="2600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altLang="zh-CN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dirty="0">
                <a:ea typeface="Kozuka Gothic Pro R" panose="020B0400000000000000" pitchFamily="34" charset="-128"/>
              </a:rPr>
              <a:t>We have studied</a:t>
            </a:r>
          </a:p>
          <a:p>
            <a:pPr lvl="1">
              <a:lnSpc>
                <a:spcPct val="170000"/>
              </a:lnSpc>
              <a:defRPr/>
            </a:pPr>
            <a:r>
              <a:rPr lang="en-US" altLang="zh-CN" dirty="0">
                <a:ea typeface="Kozuka Gothic Pro R" panose="020B0400000000000000" pitchFamily="34" charset="-128"/>
              </a:rPr>
              <a:t>Traditional Problem </a:t>
            </a:r>
          </a:p>
          <a:p>
            <a:pPr lvl="1">
              <a:lnSpc>
                <a:spcPct val="170000"/>
              </a:lnSpc>
              <a:defRPr/>
            </a:pPr>
            <a:r>
              <a:rPr lang="en-US" altLang="zh-CN" dirty="0">
                <a:ea typeface="Kozuka Gothic Pro R" panose="020B0400000000000000" pitchFamily="34" charset="-128"/>
              </a:rPr>
              <a:t>Topic Based </a:t>
            </a:r>
          </a:p>
          <a:p>
            <a:pPr lvl="1">
              <a:lnSpc>
                <a:spcPct val="170000"/>
              </a:lnSpc>
              <a:defRPr/>
            </a:pPr>
            <a:r>
              <a:rPr lang="en-US" altLang="zh-CN" dirty="0">
                <a:ea typeface="Kozuka Gothic Pr6N L" panose="020B0200000000000000" pitchFamily="34" charset="-128"/>
              </a:rPr>
              <a:t>Temporal-spatial Topic</a:t>
            </a:r>
            <a:r>
              <a:rPr lang="en-US" altLang="zh-CN" dirty="0">
                <a:ea typeface="Kozuka Gothic Pro R" panose="020B0400000000000000" pitchFamily="34" charset="-128"/>
              </a:rPr>
              <a:t> Based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41350" y="967963"/>
            <a:ext cx="742950" cy="0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817752" y="421593"/>
            <a:ext cx="9623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ea typeface="Kozuka Gothic Pro H" panose="020B0800000000000000" pitchFamily="34" charset="-128"/>
              </a:rPr>
              <a:t>User Privacy Leakage in Joint Preference—Community Detection </a:t>
            </a:r>
          </a:p>
        </p:txBody>
      </p:sp>
      <p:sp>
        <p:nvSpPr>
          <p:cNvPr id="7" name="矩形 6"/>
          <p:cNvSpPr/>
          <p:nvPr/>
        </p:nvSpPr>
        <p:spPr>
          <a:xfrm>
            <a:off x="594340" y="341605"/>
            <a:ext cx="12234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55ABED"/>
                </a:solidFill>
                <a:ea typeface="Kozuka Gothic Pro H" panose="020B0800000000000000" pitchFamily="34" charset="-128"/>
              </a:rPr>
              <a:t>2.1.1</a:t>
            </a:r>
            <a:endParaRPr lang="zh-CN" altLang="en-US" sz="4000" dirty="0">
              <a:solidFill>
                <a:srgbClr val="55ABED"/>
              </a:solidFill>
              <a:ea typeface="Kozuka Gothic Pro H" panose="020B0800000000000000" pitchFamily="34" charset="-128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236" y="4764022"/>
            <a:ext cx="3559764" cy="209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3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69641CB-0249-4BE0-819E-4DBD1CADD9C7}"/>
              </a:ext>
            </a:extLst>
          </p:cNvPr>
          <p:cNvSpPr/>
          <p:nvPr/>
        </p:nvSpPr>
        <p:spPr>
          <a:xfrm>
            <a:off x="10957" y="-1471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374763" y="1271707"/>
            <a:ext cx="11350592" cy="5244688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zh-CN" b="1" dirty="0">
                <a:ea typeface="Kozuka Gothic Pro B" panose="020B0800000000000000" pitchFamily="34" charset="-128"/>
                <a:cs typeface="+mj-cs"/>
              </a:rPr>
              <a:t>Community Detection Methods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0000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 To describe how users are clustered in a group in a social network</a:t>
            </a:r>
          </a:p>
          <a:p>
            <a:pPr lvl="1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rgbClr val="000000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 A</a:t>
            </a:r>
            <a:r>
              <a:rPr lang="zh-CN" altLang="en-US" dirty="0">
                <a:solidFill>
                  <a:srgbClr val="000000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gglomerative </a:t>
            </a:r>
            <a:r>
              <a:rPr lang="en-US" altLang="zh-CN" dirty="0">
                <a:solidFill>
                  <a:srgbClr val="000000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M</a:t>
            </a:r>
            <a:r>
              <a:rPr lang="zh-CN" altLang="en-US" dirty="0">
                <a:solidFill>
                  <a:srgbClr val="000000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ethod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Arial Unicode MS" panose="020B0604020202020204" pitchFamily="34" charset="-122"/>
              </a:rPr>
              <a:t>（凝聚方法）</a:t>
            </a:r>
            <a:endParaRPr lang="en-US" altLang="zh-CN" b="1" dirty="0">
              <a:solidFill>
                <a:srgbClr val="000000"/>
              </a:solidFill>
              <a:latin typeface="+mn-ea"/>
              <a:cs typeface="Arial Unicode MS" panose="020B0604020202020204" pitchFamily="34" charset="-122"/>
            </a:endParaRPr>
          </a:p>
          <a:p>
            <a:pPr lvl="1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rgbClr val="000000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 D</a:t>
            </a:r>
            <a:r>
              <a:rPr lang="zh-CN" altLang="en-US" dirty="0">
                <a:solidFill>
                  <a:srgbClr val="000000"/>
                </a:solidFill>
              </a:rPr>
              <a:t>ivisive </a:t>
            </a:r>
            <a:r>
              <a:rPr lang="en-US" altLang="zh-CN" dirty="0">
                <a:solidFill>
                  <a:srgbClr val="000000"/>
                </a:solidFill>
              </a:rPr>
              <a:t>M</a:t>
            </a:r>
            <a:r>
              <a:rPr lang="zh-CN" altLang="en-US" dirty="0">
                <a:solidFill>
                  <a:srgbClr val="000000"/>
                </a:solidFill>
              </a:rPr>
              <a:t>ethod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（划分方法）</a:t>
            </a:r>
            <a:endParaRPr lang="en-US" altLang="zh-CN" b="1" dirty="0">
              <a:solidFill>
                <a:srgbClr val="000000"/>
              </a:solidFill>
              <a:latin typeface="+mn-ea"/>
            </a:endParaRPr>
          </a:p>
          <a:p>
            <a:pPr lvl="1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rgbClr val="000000"/>
                </a:solidFill>
                <a:ea typeface="Kozuka Gothic Pro R" panose="020B0400000000000000" pitchFamily="34" charset="-128"/>
              </a:rPr>
              <a:t>…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41350" y="967963"/>
            <a:ext cx="742950" cy="0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94340" y="341605"/>
            <a:ext cx="12234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55ABED"/>
                </a:solidFill>
                <a:ea typeface="Kozuka Gothic Pro H" panose="020B0800000000000000" pitchFamily="34" charset="-128"/>
              </a:rPr>
              <a:t>2.1.1</a:t>
            </a:r>
            <a:endParaRPr lang="zh-CN" altLang="en-US" sz="4000" dirty="0">
              <a:solidFill>
                <a:srgbClr val="55ABED"/>
              </a:solidFill>
              <a:ea typeface="Kozuka Gothic Pro H" panose="020B0800000000000000" pitchFamily="34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B8E9F64B-9D3D-410E-A6FA-3F1FD4148871}"/>
              </a:ext>
            </a:extLst>
          </p:cNvPr>
          <p:cNvSpPr/>
          <p:nvPr/>
        </p:nvSpPr>
        <p:spPr>
          <a:xfrm>
            <a:off x="1817752" y="444743"/>
            <a:ext cx="9623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ea typeface="Kozuka Gothic Pro H" panose="020B0800000000000000" pitchFamily="34" charset="-128"/>
              </a:rPr>
              <a:t>User Privacy Leakage in Joint Preference—Community Detection 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xmlns="" id="{A9620367-B1E0-4B30-9716-258B1E685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8F8F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2"/>
          <a:stretch>
            <a:fillRect/>
          </a:stretch>
        </p:blipFill>
        <p:spPr bwMode="auto">
          <a:xfrm>
            <a:off x="4972437" y="2941008"/>
            <a:ext cx="6752918" cy="3122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91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7A3BCE2A-7C61-4733-99E6-1CD3B0631795}"/>
              </a:ext>
            </a:extLst>
          </p:cNvPr>
          <p:cNvSpPr/>
          <p:nvPr/>
        </p:nvSpPr>
        <p:spPr>
          <a:xfrm>
            <a:off x="10957" y="-1471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0" y="1389145"/>
            <a:ext cx="1403316" cy="1142250"/>
          </a:xfrm>
          <a:prstGeom prst="rect">
            <a:avLst/>
          </a:prstGeom>
          <a:solidFill>
            <a:srgbClr val="5DB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3B3838"/>
                </a:solidFill>
                <a:ea typeface="Kozuka Gothic Pr6N B" panose="020B0800000000000000" pitchFamily="34" charset="-128"/>
              </a:rPr>
              <a:t>2.1</a:t>
            </a:r>
            <a:endParaRPr lang="zh-CN" altLang="en-US" sz="3600" b="1" dirty="0">
              <a:solidFill>
                <a:srgbClr val="3B3838"/>
              </a:solidFill>
              <a:ea typeface="Kozuka Gothic Pr6N B" panose="020B0800000000000000" pitchFamily="34" charset="-128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403316" y="1391384"/>
            <a:ext cx="1816134" cy="1602526"/>
          </a:xfrm>
          <a:custGeom>
            <a:avLst/>
            <a:gdLst>
              <a:gd name="connsiteX0" fmla="*/ 0 w 1816134"/>
              <a:gd name="connsiteY0" fmla="*/ 0 h 907694"/>
              <a:gd name="connsiteX1" fmla="*/ 1816134 w 1816134"/>
              <a:gd name="connsiteY1" fmla="*/ 0 h 907694"/>
              <a:gd name="connsiteX2" fmla="*/ 1816134 w 1816134"/>
              <a:gd name="connsiteY2" fmla="*/ 907694 h 907694"/>
              <a:gd name="connsiteX3" fmla="*/ 0 w 1816134"/>
              <a:gd name="connsiteY3" fmla="*/ 907694 h 907694"/>
              <a:gd name="connsiteX4" fmla="*/ 0 w 1816134"/>
              <a:gd name="connsiteY4" fmla="*/ 0 h 907694"/>
              <a:gd name="connsiteX0" fmla="*/ 0 w 1816134"/>
              <a:gd name="connsiteY0" fmla="*/ 0 h 1273454"/>
              <a:gd name="connsiteX1" fmla="*/ 1816134 w 1816134"/>
              <a:gd name="connsiteY1" fmla="*/ 0 h 1273454"/>
              <a:gd name="connsiteX2" fmla="*/ 1816134 w 1816134"/>
              <a:gd name="connsiteY2" fmla="*/ 1273454 h 1273454"/>
              <a:gd name="connsiteX3" fmla="*/ 0 w 1816134"/>
              <a:gd name="connsiteY3" fmla="*/ 907694 h 1273454"/>
              <a:gd name="connsiteX4" fmla="*/ 0 w 1816134"/>
              <a:gd name="connsiteY4" fmla="*/ 0 h 1273454"/>
              <a:gd name="connsiteX0" fmla="*/ 0 w 1816134"/>
              <a:gd name="connsiteY0" fmla="*/ 0 h 1273454"/>
              <a:gd name="connsiteX1" fmla="*/ 1816134 w 1816134"/>
              <a:gd name="connsiteY1" fmla="*/ 731520 h 1273454"/>
              <a:gd name="connsiteX2" fmla="*/ 1816134 w 1816134"/>
              <a:gd name="connsiteY2" fmla="*/ 1273454 h 1273454"/>
              <a:gd name="connsiteX3" fmla="*/ 0 w 1816134"/>
              <a:gd name="connsiteY3" fmla="*/ 907694 h 1273454"/>
              <a:gd name="connsiteX4" fmla="*/ 0 w 1816134"/>
              <a:gd name="connsiteY4" fmla="*/ 0 h 1273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6134" h="1273454">
                <a:moveTo>
                  <a:pt x="0" y="0"/>
                </a:moveTo>
                <a:lnTo>
                  <a:pt x="1816134" y="731520"/>
                </a:lnTo>
                <a:lnTo>
                  <a:pt x="1816134" y="1273454"/>
                </a:lnTo>
                <a:lnTo>
                  <a:pt x="0" y="907694"/>
                </a:lnTo>
                <a:lnTo>
                  <a:pt x="0" y="0"/>
                </a:lnTo>
                <a:close/>
              </a:path>
            </a:pathLst>
          </a:custGeom>
          <a:solidFill>
            <a:srgbClr val="259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219449" y="2306120"/>
            <a:ext cx="8349052" cy="678380"/>
          </a:xfrm>
          <a:prstGeom prst="homePlate">
            <a:avLst/>
          </a:prstGeom>
          <a:solidFill>
            <a:srgbClr val="5DB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五边形 79"/>
          <p:cNvSpPr/>
          <p:nvPr/>
        </p:nvSpPr>
        <p:spPr>
          <a:xfrm>
            <a:off x="3196339" y="4433709"/>
            <a:ext cx="7908954" cy="694140"/>
          </a:xfrm>
          <a:prstGeom prst="homePlate">
            <a:avLst/>
          </a:prstGeom>
          <a:solidFill>
            <a:srgbClr val="5B5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-8015" y="4439990"/>
            <a:ext cx="1403316" cy="1142250"/>
          </a:xfrm>
          <a:prstGeom prst="rect">
            <a:avLst/>
          </a:prstGeom>
          <a:solidFill>
            <a:srgbClr val="5B5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ea typeface="Kozuka Gothic Pr6N B" panose="020B0800000000000000" pitchFamily="34" charset="-128"/>
              </a:rPr>
              <a:t>2.2</a:t>
            </a:r>
            <a:endParaRPr lang="zh-CN" altLang="en-US" sz="3600" b="1" dirty="0">
              <a:ea typeface="Kozuka Gothic Pr6N B" panose="020B0800000000000000" pitchFamily="34" charset="-128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384301" y="4439990"/>
            <a:ext cx="1812036" cy="1142250"/>
          </a:xfrm>
          <a:custGeom>
            <a:avLst/>
            <a:gdLst>
              <a:gd name="connsiteX0" fmla="*/ 0 w 1403316"/>
              <a:gd name="connsiteY0" fmla="*/ 0 h 1142250"/>
              <a:gd name="connsiteX1" fmla="*/ 1403316 w 1403316"/>
              <a:gd name="connsiteY1" fmla="*/ 0 h 1142250"/>
              <a:gd name="connsiteX2" fmla="*/ 1403316 w 1403316"/>
              <a:gd name="connsiteY2" fmla="*/ 1142250 h 1142250"/>
              <a:gd name="connsiteX3" fmla="*/ 0 w 1403316"/>
              <a:gd name="connsiteY3" fmla="*/ 1142250 h 1142250"/>
              <a:gd name="connsiteX4" fmla="*/ 0 w 1403316"/>
              <a:gd name="connsiteY4" fmla="*/ 0 h 1142250"/>
              <a:gd name="connsiteX0" fmla="*/ 0 w 1403316"/>
              <a:gd name="connsiteY0" fmla="*/ 0 h 1142250"/>
              <a:gd name="connsiteX1" fmla="*/ 1403316 w 1403316"/>
              <a:gd name="connsiteY1" fmla="*/ 0 h 1142250"/>
              <a:gd name="connsiteX2" fmla="*/ 1403316 w 1403316"/>
              <a:gd name="connsiteY2" fmla="*/ 701719 h 1142250"/>
              <a:gd name="connsiteX3" fmla="*/ 0 w 1403316"/>
              <a:gd name="connsiteY3" fmla="*/ 1142250 h 1142250"/>
              <a:gd name="connsiteX4" fmla="*/ 0 w 1403316"/>
              <a:gd name="connsiteY4" fmla="*/ 0 h 1142250"/>
              <a:gd name="connsiteX0" fmla="*/ 0 w 1405697"/>
              <a:gd name="connsiteY0" fmla="*/ 0 h 1142250"/>
              <a:gd name="connsiteX1" fmla="*/ 1403316 w 1405697"/>
              <a:gd name="connsiteY1" fmla="*/ 0 h 1142250"/>
              <a:gd name="connsiteX2" fmla="*/ 1405697 w 1405697"/>
              <a:gd name="connsiteY2" fmla="*/ 692194 h 1142250"/>
              <a:gd name="connsiteX3" fmla="*/ 0 w 1405697"/>
              <a:gd name="connsiteY3" fmla="*/ 1142250 h 1142250"/>
              <a:gd name="connsiteX4" fmla="*/ 0 w 1405697"/>
              <a:gd name="connsiteY4" fmla="*/ 0 h 1142250"/>
              <a:gd name="connsiteX0" fmla="*/ 0 w 1405697"/>
              <a:gd name="connsiteY0" fmla="*/ 0 h 1142250"/>
              <a:gd name="connsiteX1" fmla="*/ 1403316 w 1405697"/>
              <a:gd name="connsiteY1" fmla="*/ 0 h 1142250"/>
              <a:gd name="connsiteX2" fmla="*/ 1405697 w 1405697"/>
              <a:gd name="connsiteY2" fmla="*/ 696956 h 1142250"/>
              <a:gd name="connsiteX3" fmla="*/ 0 w 1405697"/>
              <a:gd name="connsiteY3" fmla="*/ 1142250 h 1142250"/>
              <a:gd name="connsiteX4" fmla="*/ 0 w 1405697"/>
              <a:gd name="connsiteY4" fmla="*/ 0 h 1142250"/>
              <a:gd name="connsiteX0" fmla="*/ 0 w 1403384"/>
              <a:gd name="connsiteY0" fmla="*/ 0 h 1142250"/>
              <a:gd name="connsiteX1" fmla="*/ 1403316 w 1403384"/>
              <a:gd name="connsiteY1" fmla="*/ 0 h 1142250"/>
              <a:gd name="connsiteX2" fmla="*/ 1398554 w 1403384"/>
              <a:gd name="connsiteY2" fmla="*/ 694575 h 1142250"/>
              <a:gd name="connsiteX3" fmla="*/ 0 w 1403384"/>
              <a:gd name="connsiteY3" fmla="*/ 1142250 h 1142250"/>
              <a:gd name="connsiteX4" fmla="*/ 0 w 1403384"/>
              <a:gd name="connsiteY4" fmla="*/ 0 h 1142250"/>
              <a:gd name="connsiteX0" fmla="*/ 0 w 1403421"/>
              <a:gd name="connsiteY0" fmla="*/ 0 h 1142250"/>
              <a:gd name="connsiteX1" fmla="*/ 1403316 w 1403421"/>
              <a:gd name="connsiteY1" fmla="*/ 0 h 1142250"/>
              <a:gd name="connsiteX2" fmla="*/ 1400935 w 1403421"/>
              <a:gd name="connsiteY2" fmla="*/ 696956 h 1142250"/>
              <a:gd name="connsiteX3" fmla="*/ 0 w 1403421"/>
              <a:gd name="connsiteY3" fmla="*/ 1142250 h 1142250"/>
              <a:gd name="connsiteX4" fmla="*/ 0 w 1403421"/>
              <a:gd name="connsiteY4" fmla="*/ 0 h 1142250"/>
              <a:gd name="connsiteX0" fmla="*/ 0 w 1403545"/>
              <a:gd name="connsiteY0" fmla="*/ 0 h 1142250"/>
              <a:gd name="connsiteX1" fmla="*/ 1403316 w 1403545"/>
              <a:gd name="connsiteY1" fmla="*/ 0 h 1142250"/>
              <a:gd name="connsiteX2" fmla="*/ 1403317 w 1403545"/>
              <a:gd name="connsiteY2" fmla="*/ 694574 h 1142250"/>
              <a:gd name="connsiteX3" fmla="*/ 0 w 1403545"/>
              <a:gd name="connsiteY3" fmla="*/ 1142250 h 1142250"/>
              <a:gd name="connsiteX4" fmla="*/ 0 w 1403545"/>
              <a:gd name="connsiteY4" fmla="*/ 0 h 114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3545" h="1142250">
                <a:moveTo>
                  <a:pt x="0" y="0"/>
                </a:moveTo>
                <a:lnTo>
                  <a:pt x="1403316" y="0"/>
                </a:lnTo>
                <a:cubicBezTo>
                  <a:pt x="1404110" y="230731"/>
                  <a:pt x="1402523" y="463843"/>
                  <a:pt x="1403317" y="694574"/>
                </a:cubicBezTo>
                <a:lnTo>
                  <a:pt x="0" y="1142250"/>
                </a:lnTo>
                <a:lnTo>
                  <a:pt x="0" y="0"/>
                </a:lnTo>
                <a:close/>
              </a:path>
            </a:pathLst>
          </a:custGeom>
          <a:solidFill>
            <a:srgbClr val="434A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3368200" y="2352922"/>
            <a:ext cx="6946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ea typeface="Kozuka Gothic Pro H" panose="020B0800000000000000" pitchFamily="34" charset="-128"/>
              </a:rPr>
              <a:t>User Privacy Leakage in Joint Preference </a:t>
            </a:r>
          </a:p>
        </p:txBody>
      </p:sp>
      <p:sp>
        <p:nvSpPr>
          <p:cNvPr id="5" name="矩形 4"/>
          <p:cNvSpPr/>
          <p:nvPr/>
        </p:nvSpPr>
        <p:spPr>
          <a:xfrm>
            <a:off x="3952536" y="4496612"/>
            <a:ext cx="55840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ea typeface="Kozuka Gothic Pro H" panose="020B0800000000000000" pitchFamily="34" charset="-128"/>
              </a:rPr>
              <a:t>User Privacy Leakage in Location</a:t>
            </a:r>
          </a:p>
        </p:txBody>
      </p:sp>
      <p:sp>
        <p:nvSpPr>
          <p:cNvPr id="7" name="矩形 6"/>
          <p:cNvSpPr/>
          <p:nvPr/>
        </p:nvSpPr>
        <p:spPr>
          <a:xfrm>
            <a:off x="4511447" y="3182007"/>
            <a:ext cx="3266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ea typeface="Kozuka Gothic Pr6N L" panose="020B0200000000000000" pitchFamily="34" charset="-128"/>
              </a:rPr>
              <a:t>Traditional Problem</a:t>
            </a:r>
          </a:p>
        </p:txBody>
      </p:sp>
      <p:sp>
        <p:nvSpPr>
          <p:cNvPr id="8" name="矩形 7"/>
          <p:cNvSpPr/>
          <p:nvPr/>
        </p:nvSpPr>
        <p:spPr>
          <a:xfrm>
            <a:off x="4511446" y="3852394"/>
            <a:ext cx="386748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ea typeface="Kozuka Gothic Pr6N L" panose="020B0200000000000000" pitchFamily="34" charset="-128"/>
              </a:rPr>
              <a:t>Temporal-spatial Topic Based</a:t>
            </a:r>
          </a:p>
        </p:txBody>
      </p:sp>
      <p:sp>
        <p:nvSpPr>
          <p:cNvPr id="9" name="矩形 8"/>
          <p:cNvSpPr/>
          <p:nvPr/>
        </p:nvSpPr>
        <p:spPr>
          <a:xfrm>
            <a:off x="8920851" y="3181576"/>
            <a:ext cx="230699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ea typeface="Kozuka Gothic Pr6N L" panose="020B0200000000000000" pitchFamily="34" charset="-128"/>
              </a:rPr>
              <a:t>Topic Based</a:t>
            </a:r>
          </a:p>
        </p:txBody>
      </p:sp>
      <p:sp>
        <p:nvSpPr>
          <p:cNvPr id="13" name="椭圆 12"/>
          <p:cNvSpPr/>
          <p:nvPr/>
        </p:nvSpPr>
        <p:spPr>
          <a:xfrm>
            <a:off x="3952536" y="3178391"/>
            <a:ext cx="473860" cy="473860"/>
          </a:xfrm>
          <a:prstGeom prst="ellipse">
            <a:avLst/>
          </a:prstGeom>
          <a:solidFill>
            <a:schemeClr val="bg1"/>
          </a:solidFill>
          <a:ln w="57150">
            <a:solidFill>
              <a:srgbClr val="434A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latin typeface="Kozuka Gothic Pro B" panose="020B0800000000000000" pitchFamily="34" charset="-128"/>
              <a:ea typeface="Kozuka Gothic Pro B" panose="020B0800000000000000" pitchFamily="34" charset="-128"/>
              <a:cs typeface="Adobe Hebrew" panose="02040503050201020203" pitchFamily="18" charset="-79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952536" y="3849709"/>
            <a:ext cx="473860" cy="473860"/>
          </a:xfrm>
          <a:prstGeom prst="ellipse">
            <a:avLst/>
          </a:prstGeom>
          <a:solidFill>
            <a:schemeClr val="bg1"/>
          </a:solidFill>
          <a:ln w="57150">
            <a:solidFill>
              <a:srgbClr val="434A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latin typeface="Kozuka Gothic Pro B" panose="020B0800000000000000" pitchFamily="34" charset="-128"/>
              <a:ea typeface="Kozuka Gothic Pro B" panose="020B0800000000000000" pitchFamily="34" charset="-128"/>
              <a:cs typeface="Adobe Hebrew" panose="02040503050201020203" pitchFamily="18" charset="-79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03A15055-06A3-47C0-82C2-D05584945263}"/>
              </a:ext>
            </a:extLst>
          </p:cNvPr>
          <p:cNvSpPr/>
          <p:nvPr/>
        </p:nvSpPr>
        <p:spPr>
          <a:xfrm>
            <a:off x="592532" y="333890"/>
            <a:ext cx="8607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ea typeface="Kozuka Gothic Pr6N H" panose="020B0800000000000000" pitchFamily="34" charset="-128"/>
              </a:rPr>
              <a:t>Our</a:t>
            </a:r>
            <a:r>
              <a:rPr lang="zh-CN" altLang="en-US" sz="3600" dirty="0">
                <a:ea typeface="Kozuka Gothic Pr6N H" panose="020B0800000000000000" pitchFamily="34" charset="-128"/>
              </a:rPr>
              <a:t> </a:t>
            </a:r>
            <a:r>
              <a:rPr lang="en-US" altLang="zh-CN" sz="3600" dirty="0">
                <a:ea typeface="Kozuka Gothic Pr6N H" panose="020B0800000000000000" pitchFamily="34" charset="-128"/>
              </a:rPr>
              <a:t>Researches Related with Privacy Leakage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490C9C8E-4B19-4222-A86F-499F7DB242CE}"/>
              </a:ext>
            </a:extLst>
          </p:cNvPr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xmlns="" id="{DF33E93B-E349-4C12-B5B3-A7624C16A80C}"/>
              </a:ext>
            </a:extLst>
          </p:cNvPr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BD01DA2A-BAA4-4312-B11B-3DEABC8BD852}"/>
              </a:ext>
            </a:extLst>
          </p:cNvPr>
          <p:cNvSpPr/>
          <p:nvPr/>
        </p:nvSpPr>
        <p:spPr>
          <a:xfrm>
            <a:off x="8408784" y="3178391"/>
            <a:ext cx="473860" cy="473860"/>
          </a:xfrm>
          <a:prstGeom prst="ellipse">
            <a:avLst/>
          </a:prstGeom>
          <a:solidFill>
            <a:schemeClr val="bg1"/>
          </a:solidFill>
          <a:ln w="57150">
            <a:solidFill>
              <a:srgbClr val="55AB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latin typeface="Kozuka Gothic Pro B" panose="020B0800000000000000" pitchFamily="34" charset="-128"/>
              <a:ea typeface="Kozuka Gothic Pro B" panose="020B0800000000000000" pitchFamily="34" charset="-128"/>
              <a:cs typeface="Adobe Hebrew" panose="02040503050201020203" pitchFamily="18" charset="-79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635B3F31-2A0F-4D70-8B1C-15F6404525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708" y="3090447"/>
            <a:ext cx="618648" cy="6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9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69641CB-0249-4BE0-819E-4DBD1CADD9C7}"/>
              </a:ext>
            </a:extLst>
          </p:cNvPr>
          <p:cNvSpPr/>
          <p:nvPr/>
        </p:nvSpPr>
        <p:spPr>
          <a:xfrm>
            <a:off x="10957" y="-1471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347470" y="1793858"/>
            <a:ext cx="3254552" cy="52322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zh-CN" b="1" dirty="0">
                <a:ea typeface="Kozuka Gothic Pro B" panose="020B0800000000000000" pitchFamily="34" charset="-128"/>
                <a:cs typeface="+mj-cs"/>
              </a:rPr>
              <a:t>General Framework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41350" y="967963"/>
            <a:ext cx="742950" cy="0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94340" y="341605"/>
            <a:ext cx="12234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55ABED"/>
                </a:solidFill>
                <a:ea typeface="Kozuka Gothic Pro H" panose="020B0800000000000000" pitchFamily="34" charset="-128"/>
              </a:rPr>
              <a:t>2.1.2</a:t>
            </a:r>
            <a:endParaRPr lang="zh-CN" altLang="en-US" sz="4000" dirty="0">
              <a:solidFill>
                <a:srgbClr val="55ABED"/>
              </a:solidFill>
              <a:ea typeface="Kozuka Gothic Pro H" panose="020B0800000000000000" pitchFamily="34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B8E9F64B-9D3D-410E-A6FA-3F1FD4148871}"/>
              </a:ext>
            </a:extLst>
          </p:cNvPr>
          <p:cNvSpPr/>
          <p:nvPr/>
        </p:nvSpPr>
        <p:spPr>
          <a:xfrm>
            <a:off x="1817752" y="404378"/>
            <a:ext cx="9623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ea typeface="Kozuka Gothic Pro H" panose="020B0800000000000000" pitchFamily="34" charset="-128"/>
              </a:rPr>
              <a:t>User Privacy Leakage in Joint Preference—Community Detection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19103784-F17C-47A3-BCA8-11235BC3B082}"/>
              </a:ext>
            </a:extLst>
          </p:cNvPr>
          <p:cNvGrpSpPr/>
          <p:nvPr/>
        </p:nvGrpSpPr>
        <p:grpSpPr>
          <a:xfrm>
            <a:off x="2568866" y="2814630"/>
            <a:ext cx="6292307" cy="2426978"/>
            <a:chOff x="1428223" y="2861764"/>
            <a:chExt cx="6292307" cy="2426978"/>
          </a:xfrm>
        </p:grpSpPr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xmlns="" id="{2C07EF7A-6ACA-48C1-9C80-8356ABD1A956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3945204" y="3327149"/>
              <a:ext cx="1235516" cy="0"/>
            </a:xfrm>
            <a:prstGeom prst="straightConnector1">
              <a:avLst/>
            </a:prstGeom>
            <a:ln w="38100">
              <a:solidFill>
                <a:srgbClr val="55ABED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圆角矩形 12">
              <a:extLst>
                <a:ext uri="{FF2B5EF4-FFF2-40B4-BE49-F238E27FC236}">
                  <a16:creationId xmlns:a16="http://schemas.microsoft.com/office/drawing/2014/main" xmlns="" id="{21FD5374-CFA9-4FA4-A336-1832308DDBA0}"/>
                </a:ext>
              </a:extLst>
            </p:cNvPr>
            <p:cNvSpPr/>
            <p:nvPr/>
          </p:nvSpPr>
          <p:spPr>
            <a:xfrm>
              <a:off x="1428224" y="4292600"/>
              <a:ext cx="6292306" cy="99614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  <a:effectLst>
              <a:outerShdw blurRad="50800" dist="38100" dir="2700000" sx="1000" sy="1000" algn="tl" rotWithShape="0">
                <a:prstClr val="black"/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Social network datasets </a:t>
              </a:r>
              <a:r>
                <a:rPr lang="en-US" altLang="zh-CN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including </a:t>
              </a:r>
            </a:p>
            <a:p>
              <a:pPr algn="ctr"/>
              <a:r>
                <a:rPr lang="en-US" altLang="zh-CN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user relations, tweets and comments </a:t>
              </a:r>
              <a:endParaRPr lang="zh-CN" altLang="en-US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19" name="圆角矩形 13">
              <a:extLst>
                <a:ext uri="{FF2B5EF4-FFF2-40B4-BE49-F238E27FC236}">
                  <a16:creationId xmlns:a16="http://schemas.microsoft.com/office/drawing/2014/main" xmlns="" id="{E925244B-DF90-4A43-ACF2-D3A89376D820}"/>
                </a:ext>
              </a:extLst>
            </p:cNvPr>
            <p:cNvSpPr/>
            <p:nvPr/>
          </p:nvSpPr>
          <p:spPr>
            <a:xfrm>
              <a:off x="1428223" y="2861764"/>
              <a:ext cx="2516981" cy="9307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Topic Identification</a:t>
              </a:r>
              <a:endParaRPr lang="zh-CN" altLang="en-US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20" name="圆角矩形 14">
              <a:extLst>
                <a:ext uri="{FF2B5EF4-FFF2-40B4-BE49-F238E27FC236}">
                  <a16:creationId xmlns:a16="http://schemas.microsoft.com/office/drawing/2014/main" xmlns="" id="{33F76FFA-45F3-4C1B-93B7-D5C5FA07A3A4}"/>
                </a:ext>
              </a:extLst>
            </p:cNvPr>
            <p:cNvSpPr/>
            <p:nvPr/>
          </p:nvSpPr>
          <p:spPr>
            <a:xfrm>
              <a:off x="5180720" y="2861764"/>
              <a:ext cx="2539809" cy="93077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Topic Community</a:t>
              </a:r>
              <a:endParaRPr lang="zh-CN" altLang="en-US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xmlns="" id="{A77F2544-351E-4558-81D1-1A5C946BEAE1}"/>
                </a:ext>
              </a:extLst>
            </p:cNvPr>
            <p:cNvCxnSpPr/>
            <p:nvPr/>
          </p:nvCxnSpPr>
          <p:spPr>
            <a:xfrm flipV="1">
              <a:off x="2486265" y="3788544"/>
              <a:ext cx="0" cy="504056"/>
            </a:xfrm>
            <a:prstGeom prst="straightConnector1">
              <a:avLst/>
            </a:prstGeom>
            <a:ln w="38100">
              <a:solidFill>
                <a:srgbClr val="55ABE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xmlns="" id="{7B814A48-6459-47C7-926E-E64D80E25833}"/>
                </a:ext>
              </a:extLst>
            </p:cNvPr>
            <p:cNvCxnSpPr/>
            <p:nvPr/>
          </p:nvCxnSpPr>
          <p:spPr>
            <a:xfrm flipV="1">
              <a:off x="6485013" y="3788544"/>
              <a:ext cx="0" cy="504056"/>
            </a:xfrm>
            <a:prstGeom prst="straightConnector1">
              <a:avLst/>
            </a:prstGeom>
            <a:ln w="38100">
              <a:solidFill>
                <a:srgbClr val="55ABE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993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69641CB-0249-4BE0-819E-4DBD1CADD9C7}"/>
              </a:ext>
            </a:extLst>
          </p:cNvPr>
          <p:cNvSpPr/>
          <p:nvPr/>
        </p:nvSpPr>
        <p:spPr>
          <a:xfrm>
            <a:off x="10957" y="-1471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41350" y="967963"/>
            <a:ext cx="742950" cy="0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94340" y="341605"/>
            <a:ext cx="12234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55ABED"/>
                </a:solidFill>
                <a:ea typeface="Kozuka Gothic Pro H" panose="020B0800000000000000" pitchFamily="34" charset="-128"/>
              </a:rPr>
              <a:t>2.1.2</a:t>
            </a:r>
            <a:endParaRPr lang="zh-CN" altLang="en-US" sz="4000" dirty="0">
              <a:solidFill>
                <a:srgbClr val="55ABED"/>
              </a:solidFill>
              <a:ea typeface="Kozuka Gothic Pro H" panose="020B0800000000000000" pitchFamily="34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B8E9F64B-9D3D-410E-A6FA-3F1FD4148871}"/>
              </a:ext>
            </a:extLst>
          </p:cNvPr>
          <p:cNvSpPr/>
          <p:nvPr/>
        </p:nvSpPr>
        <p:spPr>
          <a:xfrm>
            <a:off x="1801851" y="421219"/>
            <a:ext cx="9623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ea typeface="Kozuka Gothic Pro H" panose="020B0800000000000000" pitchFamily="34" charset="-128"/>
              </a:rPr>
              <a:t>User Privacy Leakage in Joint Preference—Community Detection 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A186EC5F-6FF2-4197-92FC-765D4816C045}"/>
              </a:ext>
            </a:extLst>
          </p:cNvPr>
          <p:cNvGrpSpPr/>
          <p:nvPr/>
        </p:nvGrpSpPr>
        <p:grpSpPr>
          <a:xfrm>
            <a:off x="967222" y="1186571"/>
            <a:ext cx="7410016" cy="5518683"/>
            <a:chOff x="967222" y="1186571"/>
            <a:chExt cx="7410016" cy="551868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xmlns="" id="{0DD2D167-6054-42B7-8613-2C7344DFFA88}"/>
                </a:ext>
              </a:extLst>
            </p:cNvPr>
            <p:cNvSpPr/>
            <p:nvPr/>
          </p:nvSpPr>
          <p:spPr>
            <a:xfrm>
              <a:off x="1281889" y="1693480"/>
              <a:ext cx="2316095" cy="374187"/>
            </a:xfrm>
            <a:prstGeom prst="rect">
              <a:avLst/>
            </a:prstGeom>
            <a:solidFill>
              <a:srgbClr val="55A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Preprocess the text</a:t>
              </a:r>
              <a:endParaRPr lang="zh-CN" alt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26" name="圆角矩形 44">
              <a:extLst>
                <a:ext uri="{FF2B5EF4-FFF2-40B4-BE49-F238E27FC236}">
                  <a16:creationId xmlns:a16="http://schemas.microsoft.com/office/drawing/2014/main" xmlns="" id="{C4A392D8-8A47-4D0E-8DD3-0AB86554B85E}"/>
                </a:ext>
              </a:extLst>
            </p:cNvPr>
            <p:cNvSpPr/>
            <p:nvPr/>
          </p:nvSpPr>
          <p:spPr>
            <a:xfrm>
              <a:off x="1864635" y="1186571"/>
              <a:ext cx="1150600" cy="334450"/>
            </a:xfrm>
            <a:prstGeom prst="roundRect">
              <a:avLst/>
            </a:prstGeom>
            <a:solidFill>
              <a:srgbClr val="55A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Start </a:t>
              </a:r>
              <a:endParaRPr lang="zh-CN" alt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1A13510E-85DC-4D11-8E02-7BDBEB142C17}"/>
                </a:ext>
              </a:extLst>
            </p:cNvPr>
            <p:cNvSpPr/>
            <p:nvPr/>
          </p:nvSpPr>
          <p:spPr>
            <a:xfrm>
              <a:off x="1256559" y="2377152"/>
              <a:ext cx="2371614" cy="355929"/>
            </a:xfrm>
            <a:prstGeom prst="rect">
              <a:avLst/>
            </a:prstGeom>
            <a:solidFill>
              <a:srgbClr val="55A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Obtain the text vector</a:t>
              </a:r>
              <a:endParaRPr lang="zh-CN" alt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xmlns="" id="{E3FFCED3-2FD9-4E9D-9118-74CE42CF309E}"/>
                </a:ext>
              </a:extLst>
            </p:cNvPr>
            <p:cNvSpPr/>
            <p:nvPr/>
          </p:nvSpPr>
          <p:spPr>
            <a:xfrm>
              <a:off x="967222" y="2983657"/>
              <a:ext cx="2954653" cy="1227711"/>
            </a:xfrm>
            <a:prstGeom prst="rect">
              <a:avLst/>
            </a:prstGeom>
            <a:solidFill>
              <a:srgbClr val="55A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altLang="zh-CN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Compute the similarity with existing topics, record the greatest similarity and corresponding topic  </a:t>
              </a:r>
              <a:endParaRPr lang="zh-CN" alt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xmlns="" id="{52FDB345-F9C7-4404-A3ED-C42B3756BF69}"/>
                </a:ext>
              </a:extLst>
            </p:cNvPr>
            <p:cNvSpPr/>
            <p:nvPr/>
          </p:nvSpPr>
          <p:spPr>
            <a:xfrm>
              <a:off x="1272880" y="5778488"/>
              <a:ext cx="2316095" cy="396723"/>
            </a:xfrm>
            <a:prstGeom prst="rect">
              <a:avLst/>
            </a:prstGeom>
            <a:solidFill>
              <a:srgbClr val="55A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Define a new topic </a:t>
              </a:r>
              <a:endParaRPr lang="zh-CN" alt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xmlns="" id="{E57C015E-7EBD-488E-96D6-ED7EEF78CC87}"/>
                </a:ext>
              </a:extLst>
            </p:cNvPr>
            <p:cNvSpPr/>
            <p:nvPr/>
          </p:nvSpPr>
          <p:spPr>
            <a:xfrm>
              <a:off x="5370823" y="5778487"/>
              <a:ext cx="2245003" cy="396723"/>
            </a:xfrm>
            <a:prstGeom prst="rect">
              <a:avLst/>
            </a:prstGeom>
            <a:solidFill>
              <a:srgbClr val="55A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Update the topic set</a:t>
              </a:r>
              <a:endParaRPr lang="zh-CN" alt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31" name="圆角矩形 49">
              <a:extLst>
                <a:ext uri="{FF2B5EF4-FFF2-40B4-BE49-F238E27FC236}">
                  <a16:creationId xmlns:a16="http://schemas.microsoft.com/office/drawing/2014/main" xmlns="" id="{1A1E5952-50FC-4CBD-9611-2DF501505D3A}"/>
                </a:ext>
              </a:extLst>
            </p:cNvPr>
            <p:cNvSpPr/>
            <p:nvPr/>
          </p:nvSpPr>
          <p:spPr>
            <a:xfrm>
              <a:off x="1855627" y="6333162"/>
              <a:ext cx="1150600" cy="372092"/>
            </a:xfrm>
            <a:prstGeom prst="roundRect">
              <a:avLst/>
            </a:prstGeom>
            <a:solidFill>
              <a:srgbClr val="55A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Finish</a:t>
              </a:r>
              <a:endParaRPr lang="zh-CN" alt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32" name="流程图: 决策 31">
              <a:extLst>
                <a:ext uri="{FF2B5EF4-FFF2-40B4-BE49-F238E27FC236}">
                  <a16:creationId xmlns:a16="http://schemas.microsoft.com/office/drawing/2014/main" xmlns="" id="{ED638D2D-8BBE-4C4A-AE19-7A8D84796B91}"/>
                </a:ext>
              </a:extLst>
            </p:cNvPr>
            <p:cNvSpPr/>
            <p:nvPr/>
          </p:nvSpPr>
          <p:spPr>
            <a:xfrm>
              <a:off x="1246511" y="4447843"/>
              <a:ext cx="2386848" cy="1107630"/>
            </a:xfrm>
            <a:prstGeom prst="flowChartDecision">
              <a:avLst/>
            </a:prstGeom>
            <a:solidFill>
              <a:srgbClr val="55A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Similarity larger than threshold?</a:t>
              </a:r>
              <a:endParaRPr lang="zh-CN" altLang="en-US" sz="1600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33" name="流程图: 决策 32">
              <a:extLst>
                <a:ext uri="{FF2B5EF4-FFF2-40B4-BE49-F238E27FC236}">
                  <a16:creationId xmlns:a16="http://schemas.microsoft.com/office/drawing/2014/main" xmlns="" id="{EEA9DF82-6BFE-4725-9236-2D386C131B7E}"/>
                </a:ext>
              </a:extLst>
            </p:cNvPr>
            <p:cNvSpPr/>
            <p:nvPr/>
          </p:nvSpPr>
          <p:spPr>
            <a:xfrm>
              <a:off x="5370823" y="3072238"/>
              <a:ext cx="2234953" cy="1027840"/>
            </a:xfrm>
            <a:prstGeom prst="flowChartDecision">
              <a:avLst/>
            </a:prstGeom>
            <a:solidFill>
              <a:srgbClr val="55A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Process complete?</a:t>
              </a:r>
              <a:endParaRPr lang="zh-CN" altLang="en-US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xmlns="" id="{B7A87C3A-CB38-4244-B80A-0B6811147C2F}"/>
                </a:ext>
              </a:extLst>
            </p:cNvPr>
            <p:cNvCxnSpPr>
              <a:stCxn id="26" idx="2"/>
              <a:endCxn id="25" idx="0"/>
            </p:cNvCxnSpPr>
            <p:nvPr/>
          </p:nvCxnSpPr>
          <p:spPr>
            <a:xfrm>
              <a:off x="2439935" y="1521021"/>
              <a:ext cx="2" cy="172459"/>
            </a:xfrm>
            <a:prstGeom prst="straightConnector1">
              <a:avLst/>
            </a:prstGeom>
            <a:ln w="28575">
              <a:solidFill>
                <a:srgbClr val="55ABE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xmlns="" id="{CCFDF3F5-E131-4411-9B36-3A36CB9A3411}"/>
                </a:ext>
              </a:extLst>
            </p:cNvPr>
            <p:cNvCxnSpPr>
              <a:cxnSpLocks/>
              <a:stCxn id="25" idx="2"/>
              <a:endCxn id="27" idx="0"/>
            </p:cNvCxnSpPr>
            <p:nvPr/>
          </p:nvCxnSpPr>
          <p:spPr>
            <a:xfrm>
              <a:off x="2439937" y="2067667"/>
              <a:ext cx="2429" cy="309485"/>
            </a:xfrm>
            <a:prstGeom prst="straightConnector1">
              <a:avLst/>
            </a:prstGeom>
            <a:ln w="28575">
              <a:solidFill>
                <a:srgbClr val="55ABE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xmlns="" id="{B41B6CA1-EEB7-4FB0-AA81-B2779C02E559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>
              <a:off x="2442366" y="2733081"/>
              <a:ext cx="2183" cy="250576"/>
            </a:xfrm>
            <a:prstGeom prst="straightConnector1">
              <a:avLst/>
            </a:prstGeom>
            <a:ln w="28575">
              <a:solidFill>
                <a:srgbClr val="55ABE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xmlns="" id="{E930E65E-0F8A-4ADA-A128-F9B228EE4ACF}"/>
                </a:ext>
              </a:extLst>
            </p:cNvPr>
            <p:cNvCxnSpPr>
              <a:cxnSpLocks/>
              <a:stCxn id="28" idx="2"/>
              <a:endCxn id="32" idx="0"/>
            </p:cNvCxnSpPr>
            <p:nvPr/>
          </p:nvCxnSpPr>
          <p:spPr>
            <a:xfrm flipH="1">
              <a:off x="2439935" y="4211368"/>
              <a:ext cx="4614" cy="236475"/>
            </a:xfrm>
            <a:prstGeom prst="straightConnector1">
              <a:avLst/>
            </a:prstGeom>
            <a:ln w="28575">
              <a:solidFill>
                <a:srgbClr val="55ABE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xmlns="" id="{8EA97D71-7BB8-4E31-BD28-EF425A0D44ED}"/>
                </a:ext>
              </a:extLst>
            </p:cNvPr>
            <p:cNvCxnSpPr>
              <a:stCxn id="32" idx="2"/>
              <a:endCxn id="29" idx="0"/>
            </p:cNvCxnSpPr>
            <p:nvPr/>
          </p:nvCxnSpPr>
          <p:spPr>
            <a:xfrm flipH="1">
              <a:off x="2430928" y="5555473"/>
              <a:ext cx="9007" cy="223015"/>
            </a:xfrm>
            <a:prstGeom prst="straightConnector1">
              <a:avLst/>
            </a:prstGeom>
            <a:ln w="28575">
              <a:solidFill>
                <a:srgbClr val="55ABE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xmlns="" id="{0A27936D-AFD2-4EA9-B26E-B59DA75D600B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V="1">
              <a:off x="3588975" y="5976849"/>
              <a:ext cx="1781848" cy="1"/>
            </a:xfrm>
            <a:prstGeom prst="straightConnector1">
              <a:avLst/>
            </a:prstGeom>
            <a:ln w="28575">
              <a:solidFill>
                <a:srgbClr val="55ABE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xmlns="" id="{28516670-6245-487A-B58E-906F266335F5}"/>
                </a:ext>
              </a:extLst>
            </p:cNvPr>
            <p:cNvCxnSpPr>
              <a:cxnSpLocks/>
              <a:stCxn id="30" idx="0"/>
              <a:endCxn id="33" idx="2"/>
            </p:cNvCxnSpPr>
            <p:nvPr/>
          </p:nvCxnSpPr>
          <p:spPr>
            <a:xfrm flipH="1" flipV="1">
              <a:off x="6488300" y="4100078"/>
              <a:ext cx="5025" cy="1678409"/>
            </a:xfrm>
            <a:prstGeom prst="straightConnector1">
              <a:avLst/>
            </a:prstGeom>
            <a:ln w="28575">
              <a:solidFill>
                <a:srgbClr val="55ABE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连接符 72">
              <a:extLst>
                <a:ext uri="{FF2B5EF4-FFF2-40B4-BE49-F238E27FC236}">
                  <a16:creationId xmlns:a16="http://schemas.microsoft.com/office/drawing/2014/main" xmlns="" id="{3ADC7ABA-7BBE-4A0E-B495-9A115E36B3D4}"/>
                </a:ext>
              </a:extLst>
            </p:cNvPr>
            <p:cNvCxnSpPr>
              <a:stCxn id="32" idx="3"/>
            </p:cNvCxnSpPr>
            <p:nvPr/>
          </p:nvCxnSpPr>
          <p:spPr>
            <a:xfrm>
              <a:off x="3633359" y="5001658"/>
              <a:ext cx="2416567" cy="752176"/>
            </a:xfrm>
            <a:prstGeom prst="bentConnector3">
              <a:avLst>
                <a:gd name="adj1" fmla="val 100158"/>
              </a:avLst>
            </a:prstGeom>
            <a:ln w="28575">
              <a:solidFill>
                <a:srgbClr val="55ABE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肘形连接符 75">
              <a:extLst>
                <a:ext uri="{FF2B5EF4-FFF2-40B4-BE49-F238E27FC236}">
                  <a16:creationId xmlns:a16="http://schemas.microsoft.com/office/drawing/2014/main" xmlns="" id="{AF5B9C12-2AB6-4FA0-8FC6-2C2165DFE512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rot="16200000" flipV="1">
              <a:off x="4002864" y="586802"/>
              <a:ext cx="903452" cy="4067420"/>
            </a:xfrm>
            <a:prstGeom prst="bentConnector2">
              <a:avLst/>
            </a:prstGeom>
            <a:ln w="28575">
              <a:solidFill>
                <a:srgbClr val="55ABE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肘形连接符 77">
              <a:extLst>
                <a:ext uri="{FF2B5EF4-FFF2-40B4-BE49-F238E27FC236}">
                  <a16:creationId xmlns:a16="http://schemas.microsoft.com/office/drawing/2014/main" xmlns="" id="{9C32B893-3FD1-4BFF-B097-8C13DEE8D80E}"/>
                </a:ext>
              </a:extLst>
            </p:cNvPr>
            <p:cNvCxnSpPr>
              <a:cxnSpLocks/>
              <a:stCxn id="33" idx="3"/>
              <a:endCxn id="31" idx="3"/>
            </p:cNvCxnSpPr>
            <p:nvPr/>
          </p:nvCxnSpPr>
          <p:spPr>
            <a:xfrm flipH="1">
              <a:off x="3006227" y="3586158"/>
              <a:ext cx="4599549" cy="2933050"/>
            </a:xfrm>
            <a:prstGeom prst="bentConnector3">
              <a:avLst>
                <a:gd name="adj1" fmla="val -4970"/>
              </a:avLst>
            </a:prstGeom>
            <a:ln w="28575">
              <a:solidFill>
                <a:srgbClr val="55ABE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xmlns="" id="{041055D9-FFAF-4481-8B0F-F70C0F6F1B6E}"/>
                </a:ext>
              </a:extLst>
            </p:cNvPr>
            <p:cNvSpPr txBox="1"/>
            <p:nvPr/>
          </p:nvSpPr>
          <p:spPr>
            <a:xfrm>
              <a:off x="2531536" y="5498863"/>
              <a:ext cx="4865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NO</a:t>
              </a:r>
              <a:endParaRPr lang="zh-CN" altLang="en-US" sz="1400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xmlns="" id="{3DA03A5C-2594-42C3-B6D2-8F9167BC4C29}"/>
                </a:ext>
              </a:extLst>
            </p:cNvPr>
            <p:cNvSpPr txBox="1"/>
            <p:nvPr/>
          </p:nvSpPr>
          <p:spPr>
            <a:xfrm>
              <a:off x="4485395" y="1880573"/>
              <a:ext cx="4865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NO</a:t>
              </a:r>
              <a:endParaRPr lang="zh-CN" altLang="en-US" sz="1400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xmlns="" id="{47FC088E-92D2-4D23-B973-8A266D9E4788}"/>
                </a:ext>
              </a:extLst>
            </p:cNvPr>
            <p:cNvSpPr txBox="1"/>
            <p:nvPr/>
          </p:nvSpPr>
          <p:spPr>
            <a:xfrm>
              <a:off x="7786806" y="5475876"/>
              <a:ext cx="590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YES</a:t>
              </a:r>
              <a:endParaRPr lang="zh-CN" altLang="en-US" sz="1400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xmlns="" id="{BD0D8D39-73C9-48AD-94ED-29C7A7903C9C}"/>
                </a:ext>
              </a:extLst>
            </p:cNvPr>
            <p:cNvSpPr txBox="1"/>
            <p:nvPr/>
          </p:nvSpPr>
          <p:spPr>
            <a:xfrm>
              <a:off x="4440487" y="4776655"/>
              <a:ext cx="590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YES</a:t>
              </a:r>
              <a:endParaRPr lang="zh-CN" altLang="en-US" sz="1400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91DB054B-518D-47F8-AC1C-24AA02AADC47}"/>
              </a:ext>
            </a:extLst>
          </p:cNvPr>
          <p:cNvGrpSpPr/>
          <p:nvPr/>
        </p:nvGrpSpPr>
        <p:grpSpPr>
          <a:xfrm>
            <a:off x="2894028" y="2971120"/>
            <a:ext cx="6780223" cy="2366720"/>
            <a:chOff x="2894028" y="2971120"/>
            <a:chExt cx="6780223" cy="2366720"/>
          </a:xfrm>
        </p:grpSpPr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xmlns="" id="{43915B10-6BEE-442A-92B9-41F7C12510D4}"/>
                </a:ext>
              </a:extLst>
            </p:cNvPr>
            <p:cNvCxnSpPr>
              <a:cxnSpLocks/>
              <a:stCxn id="54" idx="3"/>
              <a:endCxn id="55" idx="1"/>
            </p:cNvCxnSpPr>
            <p:nvPr/>
          </p:nvCxnSpPr>
          <p:spPr>
            <a:xfrm>
              <a:off x="5435205" y="3374900"/>
              <a:ext cx="1861610" cy="13826"/>
            </a:xfrm>
            <a:prstGeom prst="straightConnector1">
              <a:avLst/>
            </a:prstGeom>
            <a:ln w="38100">
              <a:solidFill>
                <a:srgbClr val="55ABED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圆角矩形 92">
              <a:extLst>
                <a:ext uri="{FF2B5EF4-FFF2-40B4-BE49-F238E27FC236}">
                  <a16:creationId xmlns:a16="http://schemas.microsoft.com/office/drawing/2014/main" xmlns="" id="{354CF1FF-E3F9-40FF-A391-5BFE80AA78DF}"/>
                </a:ext>
              </a:extLst>
            </p:cNvPr>
            <p:cNvSpPr/>
            <p:nvPr/>
          </p:nvSpPr>
          <p:spPr>
            <a:xfrm>
              <a:off x="2894028" y="4292599"/>
              <a:ext cx="6780223" cy="104524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  <a:effectLst>
              <a:outerShdw blurRad="50800" dist="38100" dir="2700000" sx="1000" sy="1000" algn="tl" rotWithShape="0">
                <a:prstClr val="black"/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Social network datasets </a:t>
              </a:r>
              <a:r>
                <a:rPr lang="en-US" altLang="zh-CN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including </a:t>
              </a:r>
            </a:p>
            <a:p>
              <a:pPr algn="ctr"/>
              <a:r>
                <a:rPr lang="en-US" altLang="zh-CN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user relations, tweets and comments </a:t>
              </a:r>
              <a:endParaRPr lang="zh-CN" altLang="en-US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54" name="圆角矩形 93">
              <a:extLst>
                <a:ext uri="{FF2B5EF4-FFF2-40B4-BE49-F238E27FC236}">
                  <a16:creationId xmlns:a16="http://schemas.microsoft.com/office/drawing/2014/main" xmlns="" id="{776B1EF3-44FD-4281-9315-08F06309D889}"/>
                </a:ext>
              </a:extLst>
            </p:cNvPr>
            <p:cNvSpPr/>
            <p:nvPr/>
          </p:nvSpPr>
          <p:spPr>
            <a:xfrm>
              <a:off x="2914628" y="2971120"/>
              <a:ext cx="2520577" cy="8075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Topic Identification</a:t>
              </a:r>
              <a:endParaRPr lang="zh-CN" altLang="en-US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55" name="圆角矩形 94">
              <a:extLst>
                <a:ext uri="{FF2B5EF4-FFF2-40B4-BE49-F238E27FC236}">
                  <a16:creationId xmlns:a16="http://schemas.microsoft.com/office/drawing/2014/main" xmlns="" id="{9DB21FB2-4E31-4FF4-B636-6C5A662E39E6}"/>
                </a:ext>
              </a:extLst>
            </p:cNvPr>
            <p:cNvSpPr/>
            <p:nvPr/>
          </p:nvSpPr>
          <p:spPr>
            <a:xfrm>
              <a:off x="7296815" y="2972302"/>
              <a:ext cx="2377435" cy="83284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Topic Community</a:t>
              </a:r>
              <a:endParaRPr lang="zh-CN" altLang="en-US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xmlns="" id="{4205E241-84FF-4EC0-AEF6-7B7F098B0C2C}"/>
                </a:ext>
              </a:extLst>
            </p:cNvPr>
            <p:cNvCxnSpPr/>
            <p:nvPr/>
          </p:nvCxnSpPr>
          <p:spPr>
            <a:xfrm flipV="1">
              <a:off x="4232545" y="3778679"/>
              <a:ext cx="0" cy="504056"/>
            </a:xfrm>
            <a:prstGeom prst="straightConnector1">
              <a:avLst/>
            </a:prstGeom>
            <a:ln w="38100">
              <a:solidFill>
                <a:srgbClr val="55ABE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xmlns="" id="{0E0FE962-F9C2-4A5F-A816-D1C5637B1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7118" y="3801160"/>
              <a:ext cx="0" cy="491439"/>
            </a:xfrm>
            <a:prstGeom prst="straightConnector1">
              <a:avLst/>
            </a:prstGeom>
            <a:ln w="38100">
              <a:solidFill>
                <a:srgbClr val="55ABE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圆角矩形 2">
            <a:extLst>
              <a:ext uri="{FF2B5EF4-FFF2-40B4-BE49-F238E27FC236}">
                <a16:creationId xmlns:a16="http://schemas.microsoft.com/office/drawing/2014/main" xmlns="" id="{B195672D-763F-4647-AED4-DA326897088D}"/>
              </a:ext>
            </a:extLst>
          </p:cNvPr>
          <p:cNvSpPr/>
          <p:nvPr/>
        </p:nvSpPr>
        <p:spPr>
          <a:xfrm>
            <a:off x="7556438" y="945129"/>
            <a:ext cx="2117804" cy="755530"/>
          </a:xfrm>
          <a:prstGeom prst="roundRect">
            <a:avLst/>
          </a:prstGeom>
          <a:noFill/>
          <a:ln w="38100">
            <a:solidFill>
              <a:srgbClr val="E67E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xmlns="" id="{881E3880-49C0-44FA-9AB5-431A6C699F13}"/>
              </a:ext>
            </a:extLst>
          </p:cNvPr>
          <p:cNvGrpSpPr/>
          <p:nvPr/>
        </p:nvGrpSpPr>
        <p:grpSpPr>
          <a:xfrm>
            <a:off x="7662132" y="1137650"/>
            <a:ext cx="3946474" cy="1266988"/>
            <a:chOff x="2894028" y="2971120"/>
            <a:chExt cx="7926189" cy="2366720"/>
          </a:xfrm>
        </p:grpSpPr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xmlns="" id="{D14E325E-547D-4386-A735-A4F367D143E4}"/>
                </a:ext>
              </a:extLst>
            </p:cNvPr>
            <p:cNvCxnSpPr>
              <a:cxnSpLocks/>
              <a:stCxn id="74" idx="3"/>
              <a:endCxn id="75" idx="1"/>
            </p:cNvCxnSpPr>
            <p:nvPr/>
          </p:nvCxnSpPr>
          <p:spPr>
            <a:xfrm>
              <a:off x="6594306" y="3374901"/>
              <a:ext cx="702506" cy="13825"/>
            </a:xfrm>
            <a:prstGeom prst="straightConnector1">
              <a:avLst/>
            </a:prstGeom>
            <a:ln w="38100">
              <a:solidFill>
                <a:srgbClr val="55ABED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圆角矩形 92">
              <a:extLst>
                <a:ext uri="{FF2B5EF4-FFF2-40B4-BE49-F238E27FC236}">
                  <a16:creationId xmlns:a16="http://schemas.microsoft.com/office/drawing/2014/main" xmlns="" id="{10DCE0A6-AD4A-4613-A85C-8AC35B8C4168}"/>
                </a:ext>
              </a:extLst>
            </p:cNvPr>
            <p:cNvSpPr/>
            <p:nvPr/>
          </p:nvSpPr>
          <p:spPr>
            <a:xfrm>
              <a:off x="2894028" y="4292599"/>
              <a:ext cx="7926189" cy="104524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  <a:effectLst>
              <a:outerShdw blurRad="50800" dist="38100" dir="2700000" sx="1000" sy="1000" algn="tl" rotWithShape="0">
                <a:prstClr val="black"/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Social network datasets </a:t>
              </a:r>
              <a:r>
                <a:rPr lang="en-US" altLang="zh-CN" sz="14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including </a:t>
              </a:r>
            </a:p>
            <a:p>
              <a:pPr algn="ctr"/>
              <a:r>
                <a:rPr lang="en-US" altLang="zh-CN" sz="14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user relations, tweets and comments </a:t>
              </a:r>
              <a:endParaRPr lang="zh-CN" altLang="en-US" sz="1400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74" name="圆角矩形 93">
              <a:extLst>
                <a:ext uri="{FF2B5EF4-FFF2-40B4-BE49-F238E27FC236}">
                  <a16:creationId xmlns:a16="http://schemas.microsoft.com/office/drawing/2014/main" xmlns="" id="{8650BBC0-802E-490C-A6DF-2D884204332E}"/>
                </a:ext>
              </a:extLst>
            </p:cNvPr>
            <p:cNvSpPr/>
            <p:nvPr/>
          </p:nvSpPr>
          <p:spPr>
            <a:xfrm>
              <a:off x="2914628" y="2971120"/>
              <a:ext cx="3679678" cy="80756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Topic Identification</a:t>
              </a:r>
              <a:endParaRPr lang="zh-CN" altLang="en-US" sz="1400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75" name="圆角矩形 94">
              <a:extLst>
                <a:ext uri="{FF2B5EF4-FFF2-40B4-BE49-F238E27FC236}">
                  <a16:creationId xmlns:a16="http://schemas.microsoft.com/office/drawing/2014/main" xmlns="" id="{ED7148AF-ABC3-42BA-9B0C-38FFAE66E5DC}"/>
                </a:ext>
              </a:extLst>
            </p:cNvPr>
            <p:cNvSpPr/>
            <p:nvPr/>
          </p:nvSpPr>
          <p:spPr>
            <a:xfrm>
              <a:off x="7296812" y="2972302"/>
              <a:ext cx="3370349" cy="83284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Topic Community</a:t>
              </a:r>
              <a:endParaRPr lang="zh-CN" altLang="en-US" sz="1400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xmlns="" id="{F587645F-B0A5-4C18-AA22-DFD7F8A0E669}"/>
                </a:ext>
              </a:extLst>
            </p:cNvPr>
            <p:cNvCxnSpPr/>
            <p:nvPr/>
          </p:nvCxnSpPr>
          <p:spPr>
            <a:xfrm flipV="1">
              <a:off x="4232545" y="3778679"/>
              <a:ext cx="0" cy="504056"/>
            </a:xfrm>
            <a:prstGeom prst="straightConnector1">
              <a:avLst/>
            </a:prstGeom>
            <a:ln w="38100">
              <a:solidFill>
                <a:srgbClr val="55ABE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xmlns="" id="{F30E148A-C28B-4FB4-B0FB-5BDEBE359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7118" y="3801160"/>
              <a:ext cx="0" cy="491439"/>
            </a:xfrm>
            <a:prstGeom prst="straightConnector1">
              <a:avLst/>
            </a:prstGeom>
            <a:ln w="38100">
              <a:solidFill>
                <a:srgbClr val="55ABE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5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8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3086 -0.3120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0" y="-1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69641CB-0249-4BE0-819E-4DBD1CADD9C7}"/>
              </a:ext>
            </a:extLst>
          </p:cNvPr>
          <p:cNvSpPr/>
          <p:nvPr/>
        </p:nvSpPr>
        <p:spPr>
          <a:xfrm>
            <a:off x="10957" y="-1471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41350" y="967963"/>
            <a:ext cx="742950" cy="0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94340" y="341605"/>
            <a:ext cx="12234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55ABED"/>
                </a:solidFill>
                <a:ea typeface="Kozuka Gothic Pro H" panose="020B0800000000000000" pitchFamily="34" charset="-128"/>
              </a:rPr>
              <a:t>2.1.2</a:t>
            </a:r>
            <a:endParaRPr lang="zh-CN" altLang="en-US" sz="4000" dirty="0">
              <a:solidFill>
                <a:srgbClr val="55ABED"/>
              </a:solidFill>
              <a:ea typeface="Kozuka Gothic Pro H" panose="020B0800000000000000" pitchFamily="34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B8E9F64B-9D3D-410E-A6FA-3F1FD4148871}"/>
              </a:ext>
            </a:extLst>
          </p:cNvPr>
          <p:cNvSpPr/>
          <p:nvPr/>
        </p:nvSpPr>
        <p:spPr>
          <a:xfrm>
            <a:off x="1817752" y="400535"/>
            <a:ext cx="9623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ea typeface="Kozuka Gothic Pro H" panose="020B0800000000000000" pitchFamily="34" charset="-128"/>
              </a:rPr>
              <a:t>User Privacy Leakage in Joint Preference—Community Detection </a:t>
            </a: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xmlns="" id="{881E3880-49C0-44FA-9AB5-431A6C699F13}"/>
              </a:ext>
            </a:extLst>
          </p:cNvPr>
          <p:cNvGrpSpPr/>
          <p:nvPr/>
        </p:nvGrpSpPr>
        <p:grpSpPr>
          <a:xfrm>
            <a:off x="7662132" y="1137650"/>
            <a:ext cx="3946474" cy="1266988"/>
            <a:chOff x="2894028" y="2971120"/>
            <a:chExt cx="7926189" cy="2366720"/>
          </a:xfrm>
        </p:grpSpPr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xmlns="" id="{D14E325E-547D-4386-A735-A4F367D143E4}"/>
                </a:ext>
              </a:extLst>
            </p:cNvPr>
            <p:cNvCxnSpPr>
              <a:cxnSpLocks/>
              <a:stCxn id="74" idx="3"/>
              <a:endCxn id="75" idx="1"/>
            </p:cNvCxnSpPr>
            <p:nvPr/>
          </p:nvCxnSpPr>
          <p:spPr>
            <a:xfrm>
              <a:off x="6594306" y="3374901"/>
              <a:ext cx="702506" cy="13825"/>
            </a:xfrm>
            <a:prstGeom prst="straightConnector1">
              <a:avLst/>
            </a:prstGeom>
            <a:ln w="38100">
              <a:solidFill>
                <a:srgbClr val="55ABED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圆角矩形 92">
              <a:extLst>
                <a:ext uri="{FF2B5EF4-FFF2-40B4-BE49-F238E27FC236}">
                  <a16:creationId xmlns:a16="http://schemas.microsoft.com/office/drawing/2014/main" xmlns="" id="{10DCE0A6-AD4A-4613-A85C-8AC35B8C4168}"/>
                </a:ext>
              </a:extLst>
            </p:cNvPr>
            <p:cNvSpPr/>
            <p:nvPr/>
          </p:nvSpPr>
          <p:spPr>
            <a:xfrm>
              <a:off x="2894028" y="4292599"/>
              <a:ext cx="7926189" cy="104524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  <a:effectLst>
              <a:outerShdw blurRad="50800" dist="38100" dir="2700000" sx="1000" sy="1000" algn="tl" rotWithShape="0">
                <a:prstClr val="black"/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Social network datasets </a:t>
              </a:r>
              <a:r>
                <a:rPr lang="en-US" altLang="zh-CN" sz="14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including </a:t>
              </a:r>
            </a:p>
            <a:p>
              <a:pPr algn="ctr"/>
              <a:r>
                <a:rPr lang="en-US" altLang="zh-CN" sz="14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user relations, tweets and comments </a:t>
              </a:r>
              <a:endParaRPr lang="zh-CN" altLang="en-US" sz="1400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74" name="圆角矩形 93">
              <a:extLst>
                <a:ext uri="{FF2B5EF4-FFF2-40B4-BE49-F238E27FC236}">
                  <a16:creationId xmlns:a16="http://schemas.microsoft.com/office/drawing/2014/main" xmlns="" id="{8650BBC0-802E-490C-A6DF-2D884204332E}"/>
                </a:ext>
              </a:extLst>
            </p:cNvPr>
            <p:cNvSpPr/>
            <p:nvPr/>
          </p:nvSpPr>
          <p:spPr>
            <a:xfrm>
              <a:off x="2914628" y="2971120"/>
              <a:ext cx="3679678" cy="80756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Topic Identification</a:t>
              </a:r>
              <a:endParaRPr lang="zh-CN" altLang="en-US" sz="1400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75" name="圆角矩形 94">
              <a:extLst>
                <a:ext uri="{FF2B5EF4-FFF2-40B4-BE49-F238E27FC236}">
                  <a16:creationId xmlns:a16="http://schemas.microsoft.com/office/drawing/2014/main" xmlns="" id="{ED7148AF-ABC3-42BA-9B0C-38FFAE66E5DC}"/>
                </a:ext>
              </a:extLst>
            </p:cNvPr>
            <p:cNvSpPr/>
            <p:nvPr/>
          </p:nvSpPr>
          <p:spPr>
            <a:xfrm>
              <a:off x="7296812" y="2972302"/>
              <a:ext cx="3370349" cy="83284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Topic Community</a:t>
              </a:r>
              <a:endParaRPr lang="zh-CN" altLang="en-US" sz="1400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xmlns="" id="{F587645F-B0A5-4C18-AA22-DFD7F8A0E669}"/>
                </a:ext>
              </a:extLst>
            </p:cNvPr>
            <p:cNvCxnSpPr/>
            <p:nvPr/>
          </p:nvCxnSpPr>
          <p:spPr>
            <a:xfrm flipV="1">
              <a:off x="4232545" y="3778679"/>
              <a:ext cx="0" cy="504056"/>
            </a:xfrm>
            <a:prstGeom prst="straightConnector1">
              <a:avLst/>
            </a:prstGeom>
            <a:ln w="38100">
              <a:solidFill>
                <a:srgbClr val="55ABE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xmlns="" id="{F30E148A-C28B-4FB4-B0FB-5BDEBE359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7118" y="3801160"/>
              <a:ext cx="0" cy="491439"/>
            </a:xfrm>
            <a:prstGeom prst="straightConnector1">
              <a:avLst/>
            </a:prstGeom>
            <a:ln w="38100">
              <a:solidFill>
                <a:srgbClr val="55ABE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圆角矩形 19">
            <a:extLst>
              <a:ext uri="{FF2B5EF4-FFF2-40B4-BE49-F238E27FC236}">
                <a16:creationId xmlns:a16="http://schemas.microsoft.com/office/drawing/2014/main" xmlns="" id="{122128E3-26A6-4E62-BC3C-89AE33D982D4}"/>
              </a:ext>
            </a:extLst>
          </p:cNvPr>
          <p:cNvSpPr/>
          <p:nvPr/>
        </p:nvSpPr>
        <p:spPr>
          <a:xfrm>
            <a:off x="9692967" y="976175"/>
            <a:ext cx="1982701" cy="707886"/>
          </a:xfrm>
          <a:prstGeom prst="roundRect">
            <a:avLst/>
          </a:prstGeom>
          <a:noFill/>
          <a:ln w="38100">
            <a:solidFill>
              <a:srgbClr val="E67E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7A9ABC02-0B97-4E75-A3A6-AD7F046BC0A4}"/>
              </a:ext>
            </a:extLst>
          </p:cNvPr>
          <p:cNvSpPr txBox="1"/>
          <p:nvPr/>
        </p:nvSpPr>
        <p:spPr>
          <a:xfrm>
            <a:off x="7708900" y="2665997"/>
            <a:ext cx="39667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dobe Hebrew" panose="02040503050201020203" pitchFamily="18" charset="-79"/>
                <a:cs typeface="Adobe Hebrew" panose="02040503050201020203" pitchFamily="18" charset="-79"/>
              </a:rPr>
              <a:t>Topic Community Construction </a:t>
            </a:r>
            <a:endParaRPr lang="zh-CN" altLang="en-US" b="1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endParaRPr lang="en-US" altLang="zh-CN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r>
              <a:rPr lang="en-US" altLang="zh-CN" b="1" dirty="0">
                <a:latin typeface="Adobe Hebrew" panose="02040503050201020203" pitchFamily="18" charset="-79"/>
                <a:cs typeface="Adobe Hebrew" panose="02040503050201020203" pitchFamily="18" charset="-79"/>
              </a:rPr>
              <a:t>Layer A</a:t>
            </a:r>
            <a:r>
              <a:rPr lang="en-US" altLang="zh-CN" dirty="0">
                <a:latin typeface="Adobe Hebrew" panose="02040503050201020203" pitchFamily="18" charset="-79"/>
                <a:cs typeface="Adobe Hebrew" panose="02040503050201020203" pitchFamily="18" charset="-79"/>
              </a:rPr>
              <a:t>: Original network</a:t>
            </a:r>
          </a:p>
          <a:p>
            <a:endParaRPr lang="en-US" altLang="zh-CN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r>
              <a:rPr lang="en-US" altLang="zh-CN" b="1" dirty="0">
                <a:latin typeface="Adobe Hebrew" panose="02040503050201020203" pitchFamily="18" charset="-79"/>
                <a:cs typeface="Adobe Hebrew" panose="02040503050201020203" pitchFamily="18" charset="-79"/>
              </a:rPr>
              <a:t>Layer B</a:t>
            </a:r>
            <a:r>
              <a:rPr lang="en-US" altLang="zh-CN" dirty="0">
                <a:latin typeface="Adobe Hebrew" panose="02040503050201020203" pitchFamily="18" charset="-79"/>
                <a:cs typeface="Adobe Hebrew" panose="02040503050201020203" pitchFamily="18" charset="-79"/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Adobe Hebrew" panose="02040503050201020203" pitchFamily="18" charset="-79"/>
                <a:cs typeface="Adobe Hebrew" panose="02040503050201020203" pitchFamily="18" charset="-79"/>
              </a:rPr>
              <a:t>users who posted about the same topic </a:t>
            </a:r>
            <a:r>
              <a:rPr lang="en-US" altLang="zh-CN" i="1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t</a:t>
            </a:r>
            <a:r>
              <a:rPr lang="en-US" altLang="zh-CN" i="1" baseline="-250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i</a:t>
            </a:r>
            <a:r>
              <a:rPr lang="en-US" altLang="zh-CN" baseline="-25000" dirty="0">
                <a:latin typeface="Adobe Hebrew" panose="02040503050201020203" pitchFamily="18" charset="-79"/>
                <a:cs typeface="Adobe Hebrew" panose="02040503050201020203" pitchFamily="18" charset="-79"/>
              </a:rPr>
              <a:t>  </a:t>
            </a:r>
            <a:r>
              <a:rPr lang="en-US" altLang="zh-CN" dirty="0">
                <a:latin typeface="Adobe Hebrew" panose="02040503050201020203" pitchFamily="18" charset="-79"/>
                <a:cs typeface="Adobe Hebrew" panose="02040503050201020203" pitchFamily="18" charset="-79"/>
              </a:rPr>
              <a:t>are put into user set </a:t>
            </a:r>
            <a:r>
              <a:rPr lang="en-US" altLang="zh-CN" i="1" dirty="0">
                <a:latin typeface="Adobe Hebrew" panose="02040503050201020203" pitchFamily="18" charset="-79"/>
                <a:cs typeface="Adobe Hebrew" panose="02040503050201020203" pitchFamily="18" charset="-79"/>
              </a:rPr>
              <a:t>U</a:t>
            </a:r>
            <a:r>
              <a:rPr lang="en-US" altLang="zh-CN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</a:p>
          <a:p>
            <a:endParaRPr lang="en-US" altLang="zh-CN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r>
              <a:rPr lang="en-US" altLang="zh-CN" b="1" dirty="0">
                <a:latin typeface="Adobe Hebrew" panose="02040503050201020203" pitchFamily="18" charset="-79"/>
                <a:cs typeface="Adobe Hebrew" panose="02040503050201020203" pitchFamily="18" charset="-79"/>
              </a:rPr>
              <a:t>Layer C</a:t>
            </a:r>
            <a:r>
              <a:rPr lang="en-US" altLang="zh-CN" dirty="0">
                <a:latin typeface="Adobe Hebrew" panose="02040503050201020203" pitchFamily="18" charset="-79"/>
                <a:cs typeface="Adobe Hebrew" panose="02040503050201020203" pitchFamily="18" charset="-79"/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Adobe Hebrew" panose="02040503050201020203" pitchFamily="18" charset="-79"/>
                <a:cs typeface="Adobe Hebrew" panose="02040503050201020203" pitchFamily="18" charset="-79"/>
              </a:rPr>
              <a:t>for users in set </a:t>
            </a:r>
            <a:r>
              <a:rPr lang="en-US" altLang="zh-CN" i="1" dirty="0">
                <a:latin typeface="Adobe Hebrew" panose="02040503050201020203" pitchFamily="18" charset="-79"/>
                <a:cs typeface="Adobe Hebrew" panose="02040503050201020203" pitchFamily="18" charset="-79"/>
              </a:rPr>
              <a:t>U</a:t>
            </a:r>
            <a:r>
              <a:rPr lang="en-US" altLang="zh-CN" dirty="0">
                <a:latin typeface="Adobe Hebrew" panose="02040503050201020203" pitchFamily="18" charset="-79"/>
                <a:cs typeface="Adobe Hebrew" panose="02040503050201020203" pitchFamily="18" charset="-79"/>
              </a:rPr>
              <a:t>, extract user interactions from original dataset and add edges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Adobe Hebrew" panose="02040503050201020203" pitchFamily="18" charset="-79"/>
                <a:cs typeface="Adobe Hebrew" panose="02040503050201020203" pitchFamily="18" charset="-79"/>
              </a:rPr>
              <a:t>obtain the topic community</a:t>
            </a:r>
            <a:endParaRPr lang="zh-CN" altLang="en-US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graphicFrame>
        <p:nvGraphicFramePr>
          <p:cNvPr id="52" name="Object 3">
            <a:extLst>
              <a:ext uri="{FF2B5EF4-FFF2-40B4-BE49-F238E27FC236}">
                <a16:creationId xmlns:a16="http://schemas.microsoft.com/office/drawing/2014/main" xmlns="" id="{44164F82-54F8-4A4A-AC3D-240234498E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783750"/>
              </p:ext>
            </p:extLst>
          </p:nvPr>
        </p:nvGraphicFramePr>
        <p:xfrm>
          <a:off x="741765" y="4930556"/>
          <a:ext cx="6388364" cy="142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42" name="Visio" r:id="rId4" imgW="3706764" imgH="826740" progId="Visio.Drawing.11">
                  <p:embed/>
                </p:oleObj>
              </mc:Choice>
              <mc:Fallback>
                <p:oleObj name="Visio" r:id="rId4" imgW="3706764" imgH="826740" progId="Visio.Drawing.11">
                  <p:embed/>
                  <p:pic>
                    <p:nvPicPr>
                      <p:cNvPr id="2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765" y="4930556"/>
                        <a:ext cx="6388364" cy="14287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">
            <a:extLst>
              <a:ext uri="{FF2B5EF4-FFF2-40B4-BE49-F238E27FC236}">
                <a16:creationId xmlns:a16="http://schemas.microsoft.com/office/drawing/2014/main" xmlns="" id="{F6FEC46C-BB32-41DC-9E00-B1970C85DB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857781"/>
              </p:ext>
            </p:extLst>
          </p:nvPr>
        </p:nvGraphicFramePr>
        <p:xfrm>
          <a:off x="884641" y="3501796"/>
          <a:ext cx="6117160" cy="2500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43" name="Visio" r:id="rId6" imgW="3706764" imgH="1510650" progId="Visio.Drawing.11">
                  <p:embed/>
                </p:oleObj>
              </mc:Choice>
              <mc:Fallback>
                <p:oleObj name="Visio" r:id="rId6" imgW="3706764" imgH="1510650" progId="Visio.Drawing.11">
                  <p:embed/>
                  <p:pic>
                    <p:nvPicPr>
                      <p:cNvPr id="2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641" y="3501796"/>
                        <a:ext cx="6117160" cy="25003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7">
            <a:extLst>
              <a:ext uri="{FF2B5EF4-FFF2-40B4-BE49-F238E27FC236}">
                <a16:creationId xmlns:a16="http://schemas.microsoft.com/office/drawing/2014/main" xmlns="" id="{06B316AE-05F3-47E6-88EA-F38F88CC5A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6104744"/>
              </p:ext>
            </p:extLst>
          </p:nvPr>
        </p:nvGraphicFramePr>
        <p:xfrm>
          <a:off x="884641" y="2144474"/>
          <a:ext cx="6041170" cy="2500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44" name="Visio" r:id="rId8" imgW="3706764" imgH="1534410" progId="Visio.Drawing.11">
                  <p:embed/>
                </p:oleObj>
              </mc:Choice>
              <mc:Fallback>
                <p:oleObj name="Visio" r:id="rId8" imgW="3706764" imgH="1534410" progId="Visio.Drawing.11">
                  <p:embed/>
                  <p:pic>
                    <p:nvPicPr>
                      <p:cNvPr id="2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641" y="2144474"/>
                        <a:ext cx="6041170" cy="25003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034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7A3BCE2A-7C61-4733-99E6-1CD3B0631795}"/>
              </a:ext>
            </a:extLst>
          </p:cNvPr>
          <p:cNvSpPr/>
          <p:nvPr/>
        </p:nvSpPr>
        <p:spPr>
          <a:xfrm>
            <a:off x="10957" y="-1471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0" y="1389145"/>
            <a:ext cx="1403316" cy="1142250"/>
          </a:xfrm>
          <a:prstGeom prst="rect">
            <a:avLst/>
          </a:prstGeom>
          <a:solidFill>
            <a:srgbClr val="5DB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3B3838"/>
                </a:solidFill>
                <a:ea typeface="Kozuka Gothic Pr6N B" panose="020B0800000000000000" pitchFamily="34" charset="-128"/>
              </a:rPr>
              <a:t>2.1</a:t>
            </a:r>
            <a:endParaRPr lang="zh-CN" altLang="en-US" sz="3600" b="1" dirty="0">
              <a:solidFill>
                <a:srgbClr val="3B3838"/>
              </a:solidFill>
              <a:ea typeface="Kozuka Gothic Pr6N B" panose="020B0800000000000000" pitchFamily="34" charset="-128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403316" y="1391384"/>
            <a:ext cx="1816134" cy="1602526"/>
          </a:xfrm>
          <a:custGeom>
            <a:avLst/>
            <a:gdLst>
              <a:gd name="connsiteX0" fmla="*/ 0 w 1816134"/>
              <a:gd name="connsiteY0" fmla="*/ 0 h 907694"/>
              <a:gd name="connsiteX1" fmla="*/ 1816134 w 1816134"/>
              <a:gd name="connsiteY1" fmla="*/ 0 h 907694"/>
              <a:gd name="connsiteX2" fmla="*/ 1816134 w 1816134"/>
              <a:gd name="connsiteY2" fmla="*/ 907694 h 907694"/>
              <a:gd name="connsiteX3" fmla="*/ 0 w 1816134"/>
              <a:gd name="connsiteY3" fmla="*/ 907694 h 907694"/>
              <a:gd name="connsiteX4" fmla="*/ 0 w 1816134"/>
              <a:gd name="connsiteY4" fmla="*/ 0 h 907694"/>
              <a:gd name="connsiteX0" fmla="*/ 0 w 1816134"/>
              <a:gd name="connsiteY0" fmla="*/ 0 h 1273454"/>
              <a:gd name="connsiteX1" fmla="*/ 1816134 w 1816134"/>
              <a:gd name="connsiteY1" fmla="*/ 0 h 1273454"/>
              <a:gd name="connsiteX2" fmla="*/ 1816134 w 1816134"/>
              <a:gd name="connsiteY2" fmla="*/ 1273454 h 1273454"/>
              <a:gd name="connsiteX3" fmla="*/ 0 w 1816134"/>
              <a:gd name="connsiteY3" fmla="*/ 907694 h 1273454"/>
              <a:gd name="connsiteX4" fmla="*/ 0 w 1816134"/>
              <a:gd name="connsiteY4" fmla="*/ 0 h 1273454"/>
              <a:gd name="connsiteX0" fmla="*/ 0 w 1816134"/>
              <a:gd name="connsiteY0" fmla="*/ 0 h 1273454"/>
              <a:gd name="connsiteX1" fmla="*/ 1816134 w 1816134"/>
              <a:gd name="connsiteY1" fmla="*/ 731520 h 1273454"/>
              <a:gd name="connsiteX2" fmla="*/ 1816134 w 1816134"/>
              <a:gd name="connsiteY2" fmla="*/ 1273454 h 1273454"/>
              <a:gd name="connsiteX3" fmla="*/ 0 w 1816134"/>
              <a:gd name="connsiteY3" fmla="*/ 907694 h 1273454"/>
              <a:gd name="connsiteX4" fmla="*/ 0 w 1816134"/>
              <a:gd name="connsiteY4" fmla="*/ 0 h 1273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6134" h="1273454">
                <a:moveTo>
                  <a:pt x="0" y="0"/>
                </a:moveTo>
                <a:lnTo>
                  <a:pt x="1816134" y="731520"/>
                </a:lnTo>
                <a:lnTo>
                  <a:pt x="1816134" y="1273454"/>
                </a:lnTo>
                <a:lnTo>
                  <a:pt x="0" y="907694"/>
                </a:lnTo>
                <a:lnTo>
                  <a:pt x="0" y="0"/>
                </a:lnTo>
                <a:close/>
              </a:path>
            </a:pathLst>
          </a:custGeom>
          <a:solidFill>
            <a:srgbClr val="259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219449" y="2306120"/>
            <a:ext cx="8349052" cy="678380"/>
          </a:xfrm>
          <a:prstGeom prst="homePlate">
            <a:avLst/>
          </a:prstGeom>
          <a:solidFill>
            <a:srgbClr val="5DB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五边形 79"/>
          <p:cNvSpPr/>
          <p:nvPr/>
        </p:nvSpPr>
        <p:spPr>
          <a:xfrm>
            <a:off x="3196339" y="4433709"/>
            <a:ext cx="7908954" cy="694140"/>
          </a:xfrm>
          <a:prstGeom prst="homePlate">
            <a:avLst/>
          </a:prstGeom>
          <a:solidFill>
            <a:srgbClr val="5B5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-8015" y="4439990"/>
            <a:ext cx="1403316" cy="1142250"/>
          </a:xfrm>
          <a:prstGeom prst="rect">
            <a:avLst/>
          </a:prstGeom>
          <a:solidFill>
            <a:srgbClr val="5B5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ea typeface="Kozuka Gothic Pr6N B" panose="020B0800000000000000" pitchFamily="34" charset="-128"/>
              </a:rPr>
              <a:t>2.2</a:t>
            </a:r>
            <a:endParaRPr lang="zh-CN" altLang="en-US" sz="3600" b="1" dirty="0">
              <a:ea typeface="Kozuka Gothic Pr6N B" panose="020B0800000000000000" pitchFamily="34" charset="-128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384301" y="4439990"/>
            <a:ext cx="1812036" cy="1142250"/>
          </a:xfrm>
          <a:custGeom>
            <a:avLst/>
            <a:gdLst>
              <a:gd name="connsiteX0" fmla="*/ 0 w 1403316"/>
              <a:gd name="connsiteY0" fmla="*/ 0 h 1142250"/>
              <a:gd name="connsiteX1" fmla="*/ 1403316 w 1403316"/>
              <a:gd name="connsiteY1" fmla="*/ 0 h 1142250"/>
              <a:gd name="connsiteX2" fmla="*/ 1403316 w 1403316"/>
              <a:gd name="connsiteY2" fmla="*/ 1142250 h 1142250"/>
              <a:gd name="connsiteX3" fmla="*/ 0 w 1403316"/>
              <a:gd name="connsiteY3" fmla="*/ 1142250 h 1142250"/>
              <a:gd name="connsiteX4" fmla="*/ 0 w 1403316"/>
              <a:gd name="connsiteY4" fmla="*/ 0 h 1142250"/>
              <a:gd name="connsiteX0" fmla="*/ 0 w 1403316"/>
              <a:gd name="connsiteY0" fmla="*/ 0 h 1142250"/>
              <a:gd name="connsiteX1" fmla="*/ 1403316 w 1403316"/>
              <a:gd name="connsiteY1" fmla="*/ 0 h 1142250"/>
              <a:gd name="connsiteX2" fmla="*/ 1403316 w 1403316"/>
              <a:gd name="connsiteY2" fmla="*/ 701719 h 1142250"/>
              <a:gd name="connsiteX3" fmla="*/ 0 w 1403316"/>
              <a:gd name="connsiteY3" fmla="*/ 1142250 h 1142250"/>
              <a:gd name="connsiteX4" fmla="*/ 0 w 1403316"/>
              <a:gd name="connsiteY4" fmla="*/ 0 h 1142250"/>
              <a:gd name="connsiteX0" fmla="*/ 0 w 1405697"/>
              <a:gd name="connsiteY0" fmla="*/ 0 h 1142250"/>
              <a:gd name="connsiteX1" fmla="*/ 1403316 w 1405697"/>
              <a:gd name="connsiteY1" fmla="*/ 0 h 1142250"/>
              <a:gd name="connsiteX2" fmla="*/ 1405697 w 1405697"/>
              <a:gd name="connsiteY2" fmla="*/ 692194 h 1142250"/>
              <a:gd name="connsiteX3" fmla="*/ 0 w 1405697"/>
              <a:gd name="connsiteY3" fmla="*/ 1142250 h 1142250"/>
              <a:gd name="connsiteX4" fmla="*/ 0 w 1405697"/>
              <a:gd name="connsiteY4" fmla="*/ 0 h 1142250"/>
              <a:gd name="connsiteX0" fmla="*/ 0 w 1405697"/>
              <a:gd name="connsiteY0" fmla="*/ 0 h 1142250"/>
              <a:gd name="connsiteX1" fmla="*/ 1403316 w 1405697"/>
              <a:gd name="connsiteY1" fmla="*/ 0 h 1142250"/>
              <a:gd name="connsiteX2" fmla="*/ 1405697 w 1405697"/>
              <a:gd name="connsiteY2" fmla="*/ 696956 h 1142250"/>
              <a:gd name="connsiteX3" fmla="*/ 0 w 1405697"/>
              <a:gd name="connsiteY3" fmla="*/ 1142250 h 1142250"/>
              <a:gd name="connsiteX4" fmla="*/ 0 w 1405697"/>
              <a:gd name="connsiteY4" fmla="*/ 0 h 1142250"/>
              <a:gd name="connsiteX0" fmla="*/ 0 w 1403384"/>
              <a:gd name="connsiteY0" fmla="*/ 0 h 1142250"/>
              <a:gd name="connsiteX1" fmla="*/ 1403316 w 1403384"/>
              <a:gd name="connsiteY1" fmla="*/ 0 h 1142250"/>
              <a:gd name="connsiteX2" fmla="*/ 1398554 w 1403384"/>
              <a:gd name="connsiteY2" fmla="*/ 694575 h 1142250"/>
              <a:gd name="connsiteX3" fmla="*/ 0 w 1403384"/>
              <a:gd name="connsiteY3" fmla="*/ 1142250 h 1142250"/>
              <a:gd name="connsiteX4" fmla="*/ 0 w 1403384"/>
              <a:gd name="connsiteY4" fmla="*/ 0 h 1142250"/>
              <a:gd name="connsiteX0" fmla="*/ 0 w 1403421"/>
              <a:gd name="connsiteY0" fmla="*/ 0 h 1142250"/>
              <a:gd name="connsiteX1" fmla="*/ 1403316 w 1403421"/>
              <a:gd name="connsiteY1" fmla="*/ 0 h 1142250"/>
              <a:gd name="connsiteX2" fmla="*/ 1400935 w 1403421"/>
              <a:gd name="connsiteY2" fmla="*/ 696956 h 1142250"/>
              <a:gd name="connsiteX3" fmla="*/ 0 w 1403421"/>
              <a:gd name="connsiteY3" fmla="*/ 1142250 h 1142250"/>
              <a:gd name="connsiteX4" fmla="*/ 0 w 1403421"/>
              <a:gd name="connsiteY4" fmla="*/ 0 h 1142250"/>
              <a:gd name="connsiteX0" fmla="*/ 0 w 1403545"/>
              <a:gd name="connsiteY0" fmla="*/ 0 h 1142250"/>
              <a:gd name="connsiteX1" fmla="*/ 1403316 w 1403545"/>
              <a:gd name="connsiteY1" fmla="*/ 0 h 1142250"/>
              <a:gd name="connsiteX2" fmla="*/ 1403317 w 1403545"/>
              <a:gd name="connsiteY2" fmla="*/ 694574 h 1142250"/>
              <a:gd name="connsiteX3" fmla="*/ 0 w 1403545"/>
              <a:gd name="connsiteY3" fmla="*/ 1142250 h 1142250"/>
              <a:gd name="connsiteX4" fmla="*/ 0 w 1403545"/>
              <a:gd name="connsiteY4" fmla="*/ 0 h 114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3545" h="1142250">
                <a:moveTo>
                  <a:pt x="0" y="0"/>
                </a:moveTo>
                <a:lnTo>
                  <a:pt x="1403316" y="0"/>
                </a:lnTo>
                <a:cubicBezTo>
                  <a:pt x="1404110" y="230731"/>
                  <a:pt x="1402523" y="463843"/>
                  <a:pt x="1403317" y="694574"/>
                </a:cubicBezTo>
                <a:lnTo>
                  <a:pt x="0" y="1142250"/>
                </a:lnTo>
                <a:lnTo>
                  <a:pt x="0" y="0"/>
                </a:lnTo>
                <a:close/>
              </a:path>
            </a:pathLst>
          </a:custGeom>
          <a:solidFill>
            <a:srgbClr val="434A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3368200" y="2352922"/>
            <a:ext cx="6946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ea typeface="Kozuka Gothic Pro H" panose="020B0800000000000000" pitchFamily="34" charset="-128"/>
              </a:rPr>
              <a:t>User Privacy Leakage in Joint Preference </a:t>
            </a:r>
          </a:p>
        </p:txBody>
      </p:sp>
      <p:sp>
        <p:nvSpPr>
          <p:cNvPr id="5" name="矩形 4"/>
          <p:cNvSpPr/>
          <p:nvPr/>
        </p:nvSpPr>
        <p:spPr>
          <a:xfrm>
            <a:off x="3952536" y="4496612"/>
            <a:ext cx="55840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ea typeface="Kozuka Gothic Pro H" panose="020B0800000000000000" pitchFamily="34" charset="-128"/>
              </a:rPr>
              <a:t>User Privacy Leakage in Location</a:t>
            </a:r>
          </a:p>
        </p:txBody>
      </p:sp>
      <p:sp>
        <p:nvSpPr>
          <p:cNvPr id="7" name="矩形 6"/>
          <p:cNvSpPr/>
          <p:nvPr/>
        </p:nvSpPr>
        <p:spPr>
          <a:xfrm>
            <a:off x="4511447" y="3182007"/>
            <a:ext cx="3266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ea typeface="Kozuka Gothic Pr6N L" panose="020B0200000000000000" pitchFamily="34" charset="-128"/>
              </a:rPr>
              <a:t>Traditional Problem</a:t>
            </a:r>
          </a:p>
        </p:txBody>
      </p:sp>
      <p:sp>
        <p:nvSpPr>
          <p:cNvPr id="8" name="矩形 7"/>
          <p:cNvSpPr/>
          <p:nvPr/>
        </p:nvSpPr>
        <p:spPr>
          <a:xfrm>
            <a:off x="4511446" y="3852394"/>
            <a:ext cx="386748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ea typeface="Kozuka Gothic Pr6N L" panose="020B0200000000000000" pitchFamily="34" charset="-128"/>
              </a:rPr>
              <a:t>Temporal-spatial Topic Based</a:t>
            </a:r>
          </a:p>
        </p:txBody>
      </p:sp>
      <p:sp>
        <p:nvSpPr>
          <p:cNvPr id="9" name="矩形 8"/>
          <p:cNvSpPr/>
          <p:nvPr/>
        </p:nvSpPr>
        <p:spPr>
          <a:xfrm>
            <a:off x="8920851" y="3181576"/>
            <a:ext cx="230699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ea typeface="Kozuka Gothic Pr6N L" panose="020B0200000000000000" pitchFamily="34" charset="-128"/>
              </a:rPr>
              <a:t>Topic Based</a:t>
            </a:r>
          </a:p>
        </p:txBody>
      </p:sp>
      <p:sp>
        <p:nvSpPr>
          <p:cNvPr id="13" name="椭圆 12"/>
          <p:cNvSpPr/>
          <p:nvPr/>
        </p:nvSpPr>
        <p:spPr>
          <a:xfrm>
            <a:off x="3952536" y="3178391"/>
            <a:ext cx="473860" cy="473860"/>
          </a:xfrm>
          <a:prstGeom prst="ellipse">
            <a:avLst/>
          </a:prstGeom>
          <a:solidFill>
            <a:schemeClr val="bg1"/>
          </a:solidFill>
          <a:ln w="57150">
            <a:solidFill>
              <a:srgbClr val="434A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latin typeface="Kozuka Gothic Pro B" panose="020B0800000000000000" pitchFamily="34" charset="-128"/>
              <a:ea typeface="Kozuka Gothic Pro B" panose="020B0800000000000000" pitchFamily="34" charset="-128"/>
              <a:cs typeface="Adobe Hebrew" panose="02040503050201020203" pitchFamily="18" charset="-79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367975" y="3156363"/>
            <a:ext cx="473860" cy="473860"/>
          </a:xfrm>
          <a:prstGeom prst="ellipse">
            <a:avLst/>
          </a:prstGeom>
          <a:solidFill>
            <a:schemeClr val="bg1"/>
          </a:solidFill>
          <a:ln w="57150">
            <a:solidFill>
              <a:srgbClr val="434A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latin typeface="Kozuka Gothic Pro B" panose="020B0800000000000000" pitchFamily="34" charset="-128"/>
              <a:ea typeface="Kozuka Gothic Pro B" panose="020B0800000000000000" pitchFamily="34" charset="-128"/>
              <a:cs typeface="Adobe Hebrew" panose="02040503050201020203" pitchFamily="18" charset="-79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03A15055-06A3-47C0-82C2-D05584945263}"/>
              </a:ext>
            </a:extLst>
          </p:cNvPr>
          <p:cNvSpPr/>
          <p:nvPr/>
        </p:nvSpPr>
        <p:spPr>
          <a:xfrm>
            <a:off x="592532" y="333890"/>
            <a:ext cx="8607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ea typeface="Kozuka Gothic Pr6N H" panose="020B0800000000000000" pitchFamily="34" charset="-128"/>
              </a:rPr>
              <a:t>Our</a:t>
            </a:r>
            <a:r>
              <a:rPr lang="zh-CN" altLang="en-US" sz="3600" dirty="0">
                <a:ea typeface="Kozuka Gothic Pr6N H" panose="020B0800000000000000" pitchFamily="34" charset="-128"/>
              </a:rPr>
              <a:t> </a:t>
            </a:r>
            <a:r>
              <a:rPr lang="en-US" altLang="zh-CN" sz="3600" dirty="0">
                <a:ea typeface="Kozuka Gothic Pr6N H" panose="020B0800000000000000" pitchFamily="34" charset="-128"/>
              </a:rPr>
              <a:t>Researches Related with Privacy Leakage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490C9C8E-4B19-4222-A86F-499F7DB242CE}"/>
              </a:ext>
            </a:extLst>
          </p:cNvPr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xmlns="" id="{DF33E93B-E349-4C12-B5B3-A7624C16A80C}"/>
              </a:ext>
            </a:extLst>
          </p:cNvPr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751AE80F-D970-4BFA-AB46-AFD96A293233}"/>
              </a:ext>
            </a:extLst>
          </p:cNvPr>
          <p:cNvSpPr/>
          <p:nvPr/>
        </p:nvSpPr>
        <p:spPr>
          <a:xfrm>
            <a:off x="3952536" y="3841757"/>
            <a:ext cx="473860" cy="473860"/>
          </a:xfrm>
          <a:prstGeom prst="ellipse">
            <a:avLst/>
          </a:prstGeom>
          <a:solidFill>
            <a:schemeClr val="bg1"/>
          </a:solidFill>
          <a:ln w="57150">
            <a:solidFill>
              <a:srgbClr val="55AB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latin typeface="Kozuka Gothic Pro B" panose="020B0800000000000000" pitchFamily="34" charset="-128"/>
              <a:ea typeface="Kozuka Gothic Pro B" panose="020B0800000000000000" pitchFamily="34" charset="-128"/>
              <a:cs typeface="Adobe Hebrew" panose="02040503050201020203" pitchFamily="18" charset="-79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DEBC391C-7420-4090-A181-20B26E5A17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460" y="3753813"/>
            <a:ext cx="618648" cy="6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5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69641CB-0249-4BE0-819E-4DBD1CADD9C7}"/>
              </a:ext>
            </a:extLst>
          </p:cNvPr>
          <p:cNvSpPr/>
          <p:nvPr/>
        </p:nvSpPr>
        <p:spPr>
          <a:xfrm>
            <a:off x="10957" y="-1471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41350" y="967963"/>
            <a:ext cx="742950" cy="0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94340" y="341605"/>
            <a:ext cx="12234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55ABED"/>
                </a:solidFill>
                <a:ea typeface="Kozuka Gothic Pro H" panose="020B0800000000000000" pitchFamily="34" charset="-128"/>
              </a:rPr>
              <a:t>2.1.3</a:t>
            </a:r>
            <a:endParaRPr lang="zh-CN" altLang="en-US" sz="4000" dirty="0">
              <a:solidFill>
                <a:srgbClr val="55ABED"/>
              </a:solidFill>
              <a:ea typeface="Kozuka Gothic Pro H" panose="020B0800000000000000" pitchFamily="34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B8E9F64B-9D3D-410E-A6FA-3F1FD4148871}"/>
              </a:ext>
            </a:extLst>
          </p:cNvPr>
          <p:cNvSpPr/>
          <p:nvPr/>
        </p:nvSpPr>
        <p:spPr>
          <a:xfrm>
            <a:off x="1817752" y="420624"/>
            <a:ext cx="9623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ea typeface="Kozuka Gothic Pro H" panose="020B0800000000000000" pitchFamily="34" charset="-128"/>
              </a:rPr>
              <a:t>User Privacy Leakage in Joint Preference—Community Detection </a:t>
            </a:r>
          </a:p>
        </p:txBody>
      </p:sp>
      <p:sp>
        <p:nvSpPr>
          <p:cNvPr id="20" name="内容占位符 1">
            <a:extLst>
              <a:ext uri="{FF2B5EF4-FFF2-40B4-BE49-F238E27FC236}">
                <a16:creationId xmlns:a16="http://schemas.microsoft.com/office/drawing/2014/main" xmlns="" id="{2C6E2FE6-C5DD-4756-871E-CDB6509EE4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38035" y="1368590"/>
            <a:ext cx="5858455" cy="52322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zh-CN" b="1" dirty="0">
                <a:ea typeface="Kozuka Gothic Pro B" panose="020B0800000000000000" pitchFamily="34" charset="-128"/>
                <a:cs typeface="+mj-cs"/>
              </a:rPr>
              <a:t>Location Based Social Network (LBSN)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767B46C5-45D8-4286-8A68-9F0B7BB8BDD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04" y="2134354"/>
            <a:ext cx="7731018" cy="4467784"/>
          </a:xfrm>
          <a:prstGeom prst="rect">
            <a:avLst/>
          </a:prstGeom>
        </p:spPr>
      </p:pic>
      <p:sp>
        <p:nvSpPr>
          <p:cNvPr id="22" name="内容占位符 1">
            <a:extLst>
              <a:ext uri="{FF2B5EF4-FFF2-40B4-BE49-F238E27FC236}">
                <a16:creationId xmlns:a16="http://schemas.microsoft.com/office/drawing/2014/main" xmlns="" id="{BE6575A4-505F-48E1-862D-CA5772B5B2DD}"/>
              </a:ext>
            </a:extLst>
          </p:cNvPr>
          <p:cNvSpPr txBox="1">
            <a:spLocks/>
          </p:cNvSpPr>
          <p:nvPr/>
        </p:nvSpPr>
        <p:spPr>
          <a:xfrm>
            <a:off x="9049469" y="1323237"/>
            <a:ext cx="2209800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ea typeface="Kozuka Gothic Pro B" panose="020B0800000000000000" pitchFamily="34" charset="-128"/>
                <a:cs typeface="+mj-cs"/>
              </a:rPr>
              <a:t>Community</a:t>
            </a:r>
          </a:p>
        </p:txBody>
      </p:sp>
      <p:sp>
        <p:nvSpPr>
          <p:cNvPr id="23" name="内容占位符 1">
            <a:extLst>
              <a:ext uri="{FF2B5EF4-FFF2-40B4-BE49-F238E27FC236}">
                <a16:creationId xmlns:a16="http://schemas.microsoft.com/office/drawing/2014/main" xmlns="" id="{99D23F3B-BC9F-45B9-B3E4-3F7319AC2E29}"/>
              </a:ext>
            </a:extLst>
          </p:cNvPr>
          <p:cNvSpPr txBox="1">
            <a:spLocks/>
          </p:cNvSpPr>
          <p:nvPr/>
        </p:nvSpPr>
        <p:spPr>
          <a:xfrm>
            <a:off x="9049469" y="2181740"/>
            <a:ext cx="2209800" cy="256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ea typeface="Kozuka Gothic Pro B" panose="020B0800000000000000" pitchFamily="34" charset="-128"/>
                <a:cs typeface="+mj-cs"/>
              </a:rPr>
              <a:t> Temporal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ea typeface="Kozuka Gothic Pro B" panose="020B0800000000000000" pitchFamily="34" charset="-128"/>
                <a:cs typeface="+mj-cs"/>
              </a:rPr>
              <a:t> Spatial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ea typeface="Kozuka Gothic Pro B" panose="020B0800000000000000" pitchFamily="34" charset="-128"/>
                <a:cs typeface="+mj-cs"/>
              </a:rPr>
              <a:t> Topic</a:t>
            </a:r>
          </a:p>
        </p:txBody>
      </p:sp>
    </p:spTree>
    <p:extLst>
      <p:ext uri="{BB962C8B-B14F-4D97-AF65-F5344CB8AC3E}">
        <p14:creationId xmlns:p14="http://schemas.microsoft.com/office/powerpoint/2010/main" val="176761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69641CB-0249-4BE0-819E-4DBD1CADD9C7}"/>
              </a:ext>
            </a:extLst>
          </p:cNvPr>
          <p:cNvSpPr/>
          <p:nvPr/>
        </p:nvSpPr>
        <p:spPr>
          <a:xfrm>
            <a:off x="10957" y="-1471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41350" y="967963"/>
            <a:ext cx="742950" cy="0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94340" y="341605"/>
            <a:ext cx="12234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55ABED"/>
                </a:solidFill>
                <a:ea typeface="Kozuka Gothic Pro H" panose="020B0800000000000000" pitchFamily="34" charset="-128"/>
              </a:rPr>
              <a:t>2.1.3</a:t>
            </a:r>
            <a:endParaRPr lang="zh-CN" altLang="en-US" sz="4000" dirty="0">
              <a:solidFill>
                <a:srgbClr val="55ABED"/>
              </a:solidFill>
              <a:ea typeface="Kozuka Gothic Pro H" panose="020B0800000000000000" pitchFamily="34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B8E9F64B-9D3D-410E-A6FA-3F1FD4148871}"/>
              </a:ext>
            </a:extLst>
          </p:cNvPr>
          <p:cNvSpPr/>
          <p:nvPr/>
        </p:nvSpPr>
        <p:spPr>
          <a:xfrm>
            <a:off x="1804832" y="420467"/>
            <a:ext cx="9623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ea typeface="Kozuka Gothic Pro H" panose="020B0800000000000000" pitchFamily="34" charset="-128"/>
              </a:rPr>
              <a:t>User Privacy Leakage in Joint Preference—Community Detection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ED1AE51-303A-4A46-843D-CF7CBE0AA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39" y="1514224"/>
            <a:ext cx="5052225" cy="37850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D4FC4A84-6C14-48AA-BF0C-2F5CAB1AA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680" y="1532457"/>
            <a:ext cx="5834918" cy="38113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C1868EA4-8232-4A4E-9B85-AE059C466EAD}"/>
              </a:ext>
            </a:extLst>
          </p:cNvPr>
          <p:cNvSpPr txBox="1"/>
          <p:nvPr/>
        </p:nvSpPr>
        <p:spPr>
          <a:xfrm>
            <a:off x="594339" y="5406686"/>
            <a:ext cx="5052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Distribution of check-in and active user under week mode</a:t>
            </a:r>
            <a:endParaRPr lang="zh-CN" altLang="en-US" sz="24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961A62F9-68B5-4A5C-84DC-131A02D3D4E2}"/>
              </a:ext>
            </a:extLst>
          </p:cNvPr>
          <p:cNvSpPr txBox="1"/>
          <p:nvPr/>
        </p:nvSpPr>
        <p:spPr>
          <a:xfrm>
            <a:off x="6422153" y="5407858"/>
            <a:ext cx="5052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Distribution of distance</a:t>
            </a:r>
            <a:endParaRPr lang="zh-CN" altLang="en-US" sz="2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6BCEAB12-A69F-408A-BC2B-50817D55C0B0}"/>
              </a:ext>
            </a:extLst>
          </p:cNvPr>
          <p:cNvSpPr txBox="1"/>
          <p:nvPr/>
        </p:nvSpPr>
        <p:spPr>
          <a:xfrm>
            <a:off x="565150" y="1075394"/>
            <a:ext cx="1463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Temporal</a:t>
            </a:r>
            <a:endParaRPr lang="zh-CN" altLang="en-US" sz="24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563EC263-208B-4009-B36D-EC7539A63F50}"/>
              </a:ext>
            </a:extLst>
          </p:cNvPr>
          <p:cNvSpPr txBox="1"/>
          <p:nvPr/>
        </p:nvSpPr>
        <p:spPr>
          <a:xfrm>
            <a:off x="5930680" y="1075394"/>
            <a:ext cx="1463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Spatial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0670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90297B89-FE68-403B-9BBB-8ACB63D6F6B9}"/>
              </a:ext>
            </a:extLst>
          </p:cNvPr>
          <p:cNvGrpSpPr/>
          <p:nvPr/>
        </p:nvGrpSpPr>
        <p:grpSpPr>
          <a:xfrm>
            <a:off x="4729754" y="-30712"/>
            <a:ext cx="11133654" cy="6858000"/>
            <a:chOff x="3061071" y="0"/>
            <a:chExt cx="11133654" cy="685800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xmlns="" id="{72D65D7D-2972-414C-AD97-BAF0C8531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180" y="0"/>
              <a:ext cx="8901545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直角三角形 7">
              <a:extLst>
                <a:ext uri="{FF2B5EF4-FFF2-40B4-BE49-F238E27FC236}">
                  <a16:creationId xmlns:a16="http://schemas.microsoft.com/office/drawing/2014/main" xmlns="" id="{6E568426-6807-4BE3-A790-211998CCF26A}"/>
                </a:ext>
              </a:extLst>
            </p:cNvPr>
            <p:cNvSpPr/>
            <p:nvPr/>
          </p:nvSpPr>
          <p:spPr>
            <a:xfrm rot="13792577">
              <a:off x="2549280" y="1143408"/>
              <a:ext cx="5467767" cy="4444185"/>
            </a:xfrm>
            <a:custGeom>
              <a:avLst/>
              <a:gdLst>
                <a:gd name="connsiteX0" fmla="*/ 0 w 5532140"/>
                <a:gd name="connsiteY0" fmla="*/ 4564872 h 4564872"/>
                <a:gd name="connsiteX1" fmla="*/ 0 w 5532140"/>
                <a:gd name="connsiteY1" fmla="*/ 0 h 4564872"/>
                <a:gd name="connsiteX2" fmla="*/ 5532140 w 5532140"/>
                <a:gd name="connsiteY2" fmla="*/ 4564872 h 4564872"/>
                <a:gd name="connsiteX3" fmla="*/ 0 w 5532140"/>
                <a:gd name="connsiteY3" fmla="*/ 4564872 h 4564872"/>
                <a:gd name="connsiteX0" fmla="*/ 669468 w 5532140"/>
                <a:gd name="connsiteY0" fmla="*/ 4066126 h 4564872"/>
                <a:gd name="connsiteX1" fmla="*/ 0 w 5532140"/>
                <a:gd name="connsiteY1" fmla="*/ 0 h 4564872"/>
                <a:gd name="connsiteX2" fmla="*/ 5532140 w 5532140"/>
                <a:gd name="connsiteY2" fmla="*/ 4564872 h 4564872"/>
                <a:gd name="connsiteX3" fmla="*/ 669468 w 5532140"/>
                <a:gd name="connsiteY3" fmla="*/ 4066126 h 4564872"/>
                <a:gd name="connsiteX0" fmla="*/ 1488381 w 5532140"/>
                <a:gd name="connsiteY0" fmla="*/ 4473944 h 4564872"/>
                <a:gd name="connsiteX1" fmla="*/ 0 w 5532140"/>
                <a:gd name="connsiteY1" fmla="*/ 0 h 4564872"/>
                <a:gd name="connsiteX2" fmla="*/ 5532140 w 5532140"/>
                <a:gd name="connsiteY2" fmla="*/ 4564872 h 4564872"/>
                <a:gd name="connsiteX3" fmla="*/ 1488381 w 5532140"/>
                <a:gd name="connsiteY3" fmla="*/ 4473944 h 4564872"/>
                <a:gd name="connsiteX0" fmla="*/ 1537488 w 5532140"/>
                <a:gd name="connsiteY0" fmla="*/ 4415677 h 4564872"/>
                <a:gd name="connsiteX1" fmla="*/ 0 w 5532140"/>
                <a:gd name="connsiteY1" fmla="*/ 0 h 4564872"/>
                <a:gd name="connsiteX2" fmla="*/ 5532140 w 5532140"/>
                <a:gd name="connsiteY2" fmla="*/ 4564872 h 4564872"/>
                <a:gd name="connsiteX3" fmla="*/ 1537488 w 5532140"/>
                <a:gd name="connsiteY3" fmla="*/ 4415677 h 4564872"/>
                <a:gd name="connsiteX0" fmla="*/ 1153199 w 5532140"/>
                <a:gd name="connsiteY0" fmla="*/ 3925715 h 4564872"/>
                <a:gd name="connsiteX1" fmla="*/ 0 w 5532140"/>
                <a:gd name="connsiteY1" fmla="*/ 0 h 4564872"/>
                <a:gd name="connsiteX2" fmla="*/ 5532140 w 5532140"/>
                <a:gd name="connsiteY2" fmla="*/ 4564872 h 4564872"/>
                <a:gd name="connsiteX3" fmla="*/ 1153199 w 5532140"/>
                <a:gd name="connsiteY3" fmla="*/ 3925715 h 4564872"/>
                <a:gd name="connsiteX0" fmla="*/ 1088826 w 5467767"/>
                <a:gd name="connsiteY0" fmla="*/ 3805028 h 4444185"/>
                <a:gd name="connsiteX1" fmla="*/ 0 w 5467767"/>
                <a:gd name="connsiteY1" fmla="*/ 0 h 4444185"/>
                <a:gd name="connsiteX2" fmla="*/ 5467767 w 5467767"/>
                <a:gd name="connsiteY2" fmla="*/ 4444185 h 4444185"/>
                <a:gd name="connsiteX3" fmla="*/ 1088826 w 5467767"/>
                <a:gd name="connsiteY3" fmla="*/ 3805028 h 4444185"/>
                <a:gd name="connsiteX0" fmla="*/ 110632 w 5467767"/>
                <a:gd name="connsiteY0" fmla="*/ 2797923 h 4444185"/>
                <a:gd name="connsiteX1" fmla="*/ 0 w 5467767"/>
                <a:gd name="connsiteY1" fmla="*/ 0 h 4444185"/>
                <a:gd name="connsiteX2" fmla="*/ 5467767 w 5467767"/>
                <a:gd name="connsiteY2" fmla="*/ 4444185 h 4444185"/>
                <a:gd name="connsiteX3" fmla="*/ 110632 w 5467767"/>
                <a:gd name="connsiteY3" fmla="*/ 2797923 h 4444185"/>
                <a:gd name="connsiteX0" fmla="*/ 61951 w 5467767"/>
                <a:gd name="connsiteY0" fmla="*/ 3072463 h 4444185"/>
                <a:gd name="connsiteX1" fmla="*/ 0 w 5467767"/>
                <a:gd name="connsiteY1" fmla="*/ 0 h 4444185"/>
                <a:gd name="connsiteX2" fmla="*/ 5467767 w 5467767"/>
                <a:gd name="connsiteY2" fmla="*/ 4444185 h 4444185"/>
                <a:gd name="connsiteX3" fmla="*/ 61951 w 5467767"/>
                <a:gd name="connsiteY3" fmla="*/ 3072463 h 4444185"/>
                <a:gd name="connsiteX0" fmla="*/ 521427 w 5467767"/>
                <a:gd name="connsiteY0" fmla="*/ 3492921 h 4444185"/>
                <a:gd name="connsiteX1" fmla="*/ 0 w 5467767"/>
                <a:gd name="connsiteY1" fmla="*/ 0 h 4444185"/>
                <a:gd name="connsiteX2" fmla="*/ 5467767 w 5467767"/>
                <a:gd name="connsiteY2" fmla="*/ 4444185 h 4444185"/>
                <a:gd name="connsiteX3" fmla="*/ 521427 w 5467767"/>
                <a:gd name="connsiteY3" fmla="*/ 3492921 h 4444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7767" h="4444185">
                  <a:moveTo>
                    <a:pt x="521427" y="3492921"/>
                  </a:moveTo>
                  <a:lnTo>
                    <a:pt x="0" y="0"/>
                  </a:lnTo>
                  <a:lnTo>
                    <a:pt x="5467767" y="4444185"/>
                  </a:lnTo>
                  <a:lnTo>
                    <a:pt x="521427" y="34929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70551979-7CF1-4F4F-8F28-FFA9122B0F48}"/>
              </a:ext>
            </a:extLst>
          </p:cNvPr>
          <p:cNvGrpSpPr/>
          <p:nvPr/>
        </p:nvGrpSpPr>
        <p:grpSpPr>
          <a:xfrm>
            <a:off x="62523" y="568394"/>
            <a:ext cx="1643010" cy="1191912"/>
            <a:chOff x="-36916" y="466843"/>
            <a:chExt cx="1643010" cy="1191912"/>
          </a:xfrm>
        </p:grpSpPr>
        <p:sp>
          <p:nvSpPr>
            <p:cNvPr id="6" name="文本框 5"/>
            <p:cNvSpPr txBox="1"/>
            <p:nvPr/>
          </p:nvSpPr>
          <p:spPr>
            <a:xfrm>
              <a:off x="-36916" y="1104757"/>
              <a:ext cx="16186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000" b="1" dirty="0">
                  <a:latin typeface="+mj-lt"/>
                  <a:ea typeface="Kozuka Gothic Pro H" panose="020B0800000000000000" pitchFamily="34" charset="-128"/>
                </a:rPr>
                <a:t>OUTLINE</a:t>
              </a:r>
              <a:endParaRPr lang="zh-CN" altLang="en-US" sz="3000" b="1" dirty="0">
                <a:latin typeface="+mj-lt"/>
                <a:ea typeface="Kozuka Gothic Pro H" panose="020B0800000000000000" pitchFamily="34" charset="-128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xmlns="" id="{32765D9A-DF80-4AE3-A0D1-7DE663BDBCB5}"/>
                </a:ext>
              </a:extLst>
            </p:cNvPr>
            <p:cNvSpPr txBox="1"/>
            <p:nvPr/>
          </p:nvSpPr>
          <p:spPr>
            <a:xfrm>
              <a:off x="83237" y="466843"/>
              <a:ext cx="15228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概要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7B117AB4-D231-4625-AABE-B8B472918B34}"/>
              </a:ext>
            </a:extLst>
          </p:cNvPr>
          <p:cNvGrpSpPr/>
          <p:nvPr/>
        </p:nvGrpSpPr>
        <p:grpSpPr>
          <a:xfrm>
            <a:off x="2543232" y="976546"/>
            <a:ext cx="4612874" cy="983815"/>
            <a:chOff x="1003977" y="2282612"/>
            <a:chExt cx="4612874" cy="983815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xmlns="" id="{943611FB-611C-40AB-909A-101F3780B5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977" y="2282612"/>
              <a:ext cx="3262954" cy="771525"/>
              <a:chOff x="0" y="0"/>
              <a:chExt cx="3263967" cy="771525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xmlns="" id="{1E061E07-ADDA-478C-8C95-31708E96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771525" cy="771525"/>
              </a:xfrm>
              <a:prstGeom prst="ellipse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4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7" name="文本框 1">
                <a:extLst>
                  <a:ext uri="{FF2B5EF4-FFF2-40B4-BE49-F238E27FC236}">
                    <a16:creationId xmlns:a16="http://schemas.microsoft.com/office/drawing/2014/main" xmlns="" id="{237A365D-8E83-4B43-AAC8-548428CDD4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4138" y="6082"/>
                <a:ext cx="233982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r>
                  <a:rPr lang="zh-CN" altLang="en-US" sz="2800" b="1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社交网络简介</a:t>
                </a:r>
              </a:p>
            </p:txBody>
          </p:sp>
        </p:grpSp>
        <p:sp>
          <p:nvSpPr>
            <p:cNvPr id="20" name="文本框 1">
              <a:extLst>
                <a:ext uri="{FF2B5EF4-FFF2-40B4-BE49-F238E27FC236}">
                  <a16:creationId xmlns:a16="http://schemas.microsoft.com/office/drawing/2014/main" xmlns="" id="{7EAB3472-0073-4521-8663-77FA6C549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828" y="2866317"/>
              <a:ext cx="368902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09405E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Introduction to Social Networks</a:t>
              </a:r>
              <a:endParaRPr lang="zh-CN" altLang="en-US" sz="2000" b="1" dirty="0">
                <a:solidFill>
                  <a:srgbClr val="09405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E353B2E1-C85F-4743-8D8F-C377AEC49F84}"/>
              </a:ext>
            </a:extLst>
          </p:cNvPr>
          <p:cNvGrpSpPr/>
          <p:nvPr/>
        </p:nvGrpSpPr>
        <p:grpSpPr>
          <a:xfrm>
            <a:off x="2538105" y="2267180"/>
            <a:ext cx="5826347" cy="983815"/>
            <a:chOff x="1003977" y="2282612"/>
            <a:chExt cx="5826347" cy="983815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E02C0439-D59D-4CB0-A03F-C1B6646CCD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977" y="2282612"/>
              <a:ext cx="5058316" cy="771525"/>
              <a:chOff x="0" y="0"/>
              <a:chExt cx="5059886" cy="771525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xmlns="" id="{C9A09F65-7D25-441B-95B4-B4442C96C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771525" cy="771525"/>
              </a:xfrm>
              <a:prstGeom prst="ellipse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6" name="文本框 1">
                <a:extLst>
                  <a:ext uri="{FF2B5EF4-FFF2-40B4-BE49-F238E27FC236}">
                    <a16:creationId xmlns:a16="http://schemas.microsoft.com/office/drawing/2014/main" xmlns="" id="{5F14C9EB-1744-4345-8899-7B535290CD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4138" y="6082"/>
                <a:ext cx="4135748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r>
                  <a:rPr lang="zh-CN" altLang="en-US" sz="2800" b="1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社交网络与用户隐私泄露</a:t>
                </a:r>
              </a:p>
            </p:txBody>
          </p:sp>
        </p:grpSp>
        <p:sp>
          <p:nvSpPr>
            <p:cNvPr id="24" name="文本框 1">
              <a:extLst>
                <a:ext uri="{FF2B5EF4-FFF2-40B4-BE49-F238E27FC236}">
                  <a16:creationId xmlns:a16="http://schemas.microsoft.com/office/drawing/2014/main" xmlns="" id="{14CA6AA0-CE9D-4C4D-8778-75497E3664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828" y="2866317"/>
              <a:ext cx="490249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09405E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Social Networks and User Privacy Leakage</a:t>
              </a:r>
              <a:endParaRPr lang="zh-CN" altLang="en-US" sz="2000" b="1" dirty="0">
                <a:solidFill>
                  <a:srgbClr val="09405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767BF789-50FE-430A-A85E-B23E55381AE6}"/>
              </a:ext>
            </a:extLst>
          </p:cNvPr>
          <p:cNvGrpSpPr/>
          <p:nvPr/>
        </p:nvGrpSpPr>
        <p:grpSpPr>
          <a:xfrm>
            <a:off x="2543232" y="3557814"/>
            <a:ext cx="6292821" cy="983815"/>
            <a:chOff x="1003977" y="2282612"/>
            <a:chExt cx="6292821" cy="983815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xmlns="" id="{13C0D69A-B296-4A67-A5C8-318F13C3D5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977" y="2282612"/>
              <a:ext cx="5058316" cy="771525"/>
              <a:chOff x="0" y="0"/>
              <a:chExt cx="5059886" cy="771525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xmlns="" id="{CB649D02-926C-468B-9518-A8EB9BF323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771525" cy="771525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4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31" name="文本框 1">
                <a:extLst>
                  <a:ext uri="{FF2B5EF4-FFF2-40B4-BE49-F238E27FC236}">
                    <a16:creationId xmlns:a16="http://schemas.microsoft.com/office/drawing/2014/main" xmlns="" id="{2721DE68-D16E-4309-8CB2-BA85411663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4138" y="6082"/>
                <a:ext cx="4135748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r>
                  <a:rPr lang="zh-CN" altLang="en-US" sz="2800" b="1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社交网络的位置隐私保护</a:t>
                </a:r>
              </a:p>
            </p:txBody>
          </p:sp>
        </p:grpSp>
        <p:sp>
          <p:nvSpPr>
            <p:cNvPr id="29" name="文本框 1">
              <a:extLst>
                <a:ext uri="{FF2B5EF4-FFF2-40B4-BE49-F238E27FC236}">
                  <a16:creationId xmlns:a16="http://schemas.microsoft.com/office/drawing/2014/main" xmlns="" id="{C6B8D45D-7F48-4126-AA38-8C7C0342A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828" y="2866317"/>
              <a:ext cx="53689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09405E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Location Privacy Protection in Social Networks</a:t>
              </a:r>
              <a:endParaRPr lang="zh-CN" altLang="en-US" sz="2000" b="1" dirty="0">
                <a:solidFill>
                  <a:srgbClr val="09405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4953F1B4-7F7A-43C0-AAA3-900B18AF7322}"/>
              </a:ext>
            </a:extLst>
          </p:cNvPr>
          <p:cNvGrpSpPr/>
          <p:nvPr/>
        </p:nvGrpSpPr>
        <p:grpSpPr>
          <a:xfrm>
            <a:off x="2534649" y="4848654"/>
            <a:ext cx="2333211" cy="983815"/>
            <a:chOff x="1003977" y="2282612"/>
            <a:chExt cx="2333211" cy="983815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xmlns="" id="{472E3634-D9C9-4CA4-B940-A8AB12EE5F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977" y="2282612"/>
              <a:ext cx="1826662" cy="771525"/>
              <a:chOff x="0" y="0"/>
              <a:chExt cx="1827229" cy="771525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xmlns="" id="{6F9B1DF1-9906-4ACD-B907-753D2D5F8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771525" cy="771525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4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36" name="文本框 1">
                <a:extLst>
                  <a:ext uri="{FF2B5EF4-FFF2-40B4-BE49-F238E27FC236}">
                    <a16:creationId xmlns:a16="http://schemas.microsoft.com/office/drawing/2014/main" xmlns="" id="{F4DD0F63-7358-4297-9EE9-A340A06A99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4138" y="6082"/>
                <a:ext cx="903091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r>
                  <a:rPr lang="zh-CN" altLang="en-US" sz="2800" b="1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</a:t>
                </a:r>
              </a:p>
            </p:txBody>
          </p:sp>
        </p:grpSp>
        <p:sp>
          <p:nvSpPr>
            <p:cNvPr id="34" name="文本框 1">
              <a:extLst>
                <a:ext uri="{FF2B5EF4-FFF2-40B4-BE49-F238E27FC236}">
                  <a16:creationId xmlns:a16="http://schemas.microsoft.com/office/drawing/2014/main" xmlns="" id="{52245CAA-D311-4E8C-8940-E7249BEB77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828" y="2866317"/>
              <a:ext cx="140936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09405E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Conclusion</a:t>
              </a:r>
              <a:endParaRPr lang="zh-CN" altLang="en-US" sz="2000" b="1" dirty="0">
                <a:solidFill>
                  <a:srgbClr val="09405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178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69641CB-0249-4BE0-819E-4DBD1CADD9C7}"/>
              </a:ext>
            </a:extLst>
          </p:cNvPr>
          <p:cNvSpPr/>
          <p:nvPr/>
        </p:nvSpPr>
        <p:spPr>
          <a:xfrm>
            <a:off x="10957" y="-1471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Tag clouds of two Foursquare users from New York</a:t>
            </a:r>
          </a:p>
          <a:p>
            <a:r>
              <a:rPr lang="en-US" altLang="zh-CN"/>
              <a:t>city. Larger font size implies higher frequency, and vice</a:t>
            </a:r>
          </a:p>
          <a:p>
            <a:r>
              <a:rPr lang="en-US" altLang="zh-CN"/>
              <a:t>versa.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41350" y="967963"/>
            <a:ext cx="742950" cy="0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94340" y="341605"/>
            <a:ext cx="12234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55ABED"/>
                </a:solidFill>
                <a:ea typeface="Kozuka Gothic Pro H" panose="020B0800000000000000" pitchFamily="34" charset="-128"/>
              </a:rPr>
              <a:t>2.1.3</a:t>
            </a:r>
            <a:endParaRPr lang="zh-CN" altLang="en-US" sz="4000" dirty="0">
              <a:solidFill>
                <a:srgbClr val="55ABED"/>
              </a:solidFill>
              <a:ea typeface="Kozuka Gothic Pro H" panose="020B0800000000000000" pitchFamily="34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B8E9F64B-9D3D-410E-A6FA-3F1FD4148871}"/>
              </a:ext>
            </a:extLst>
          </p:cNvPr>
          <p:cNvSpPr/>
          <p:nvPr/>
        </p:nvSpPr>
        <p:spPr>
          <a:xfrm>
            <a:off x="1817752" y="419414"/>
            <a:ext cx="9623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ea typeface="Kozuka Gothic Pro H" panose="020B0800000000000000" pitchFamily="34" charset="-128"/>
              </a:rPr>
              <a:t>User Privacy Leakage in Joint Preference—Community Detection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C1868EA4-8232-4A4E-9B85-AE059C466EAD}"/>
              </a:ext>
            </a:extLst>
          </p:cNvPr>
          <p:cNvSpPr txBox="1"/>
          <p:nvPr/>
        </p:nvSpPr>
        <p:spPr>
          <a:xfrm>
            <a:off x="2653389" y="4696574"/>
            <a:ext cx="1158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User A</a:t>
            </a:r>
            <a:endParaRPr lang="zh-CN" altLang="en-US" sz="2400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961A62F9-68B5-4A5C-84DC-131A02D3D4E2}"/>
              </a:ext>
            </a:extLst>
          </p:cNvPr>
          <p:cNvSpPr txBox="1"/>
          <p:nvPr/>
        </p:nvSpPr>
        <p:spPr>
          <a:xfrm>
            <a:off x="7835730" y="4692987"/>
            <a:ext cx="1845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User B</a:t>
            </a:r>
            <a:endParaRPr lang="zh-CN" altLang="en-US" sz="24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6BCEAB12-A69F-408A-BC2B-50817D55C0B0}"/>
              </a:ext>
            </a:extLst>
          </p:cNvPr>
          <p:cNvSpPr txBox="1"/>
          <p:nvPr/>
        </p:nvSpPr>
        <p:spPr>
          <a:xfrm>
            <a:off x="594339" y="1321615"/>
            <a:ext cx="1463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Topic</a:t>
            </a:r>
            <a:endParaRPr lang="zh-CN" altLang="en-US" sz="2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9359C7A7-1ACF-49E7-9989-BC27DDC5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1899871"/>
            <a:ext cx="5182341" cy="27931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B18031D-E819-412A-8572-ABF824A06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23" y="1899871"/>
            <a:ext cx="5197583" cy="279311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6D67C2C8-FBCB-40FA-BE02-AD61452D5F27}"/>
              </a:ext>
            </a:extLst>
          </p:cNvPr>
          <p:cNvSpPr txBox="1"/>
          <p:nvPr/>
        </p:nvSpPr>
        <p:spPr>
          <a:xfrm>
            <a:off x="705665" y="5352639"/>
            <a:ext cx="10780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Tag clouds of two Foursquare users from New York city. Larger font size implies higher frequency, and vice versa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0059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/>
      <p:bldP spid="29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69641CB-0249-4BE0-819E-4DBD1CADD9C7}"/>
              </a:ext>
            </a:extLst>
          </p:cNvPr>
          <p:cNvSpPr/>
          <p:nvPr/>
        </p:nvSpPr>
        <p:spPr>
          <a:xfrm>
            <a:off x="10957" y="-1471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41350" y="967963"/>
            <a:ext cx="742950" cy="0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94340" y="341605"/>
            <a:ext cx="12234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55ABED"/>
                </a:solidFill>
                <a:ea typeface="Kozuka Gothic Pro H" panose="020B0800000000000000" pitchFamily="34" charset="-128"/>
              </a:rPr>
              <a:t>2.1.3</a:t>
            </a:r>
            <a:endParaRPr lang="zh-CN" altLang="en-US" sz="4000" dirty="0">
              <a:solidFill>
                <a:srgbClr val="55ABED"/>
              </a:solidFill>
              <a:ea typeface="Kozuka Gothic Pro H" panose="020B0800000000000000" pitchFamily="34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B8E9F64B-9D3D-410E-A6FA-3F1FD4148871}"/>
              </a:ext>
            </a:extLst>
          </p:cNvPr>
          <p:cNvSpPr/>
          <p:nvPr/>
        </p:nvSpPr>
        <p:spPr>
          <a:xfrm>
            <a:off x="1708068" y="420907"/>
            <a:ext cx="9623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ea typeface="Kozuka Gothic Pro H" panose="020B0800000000000000" pitchFamily="34" charset="-128"/>
              </a:rPr>
              <a:t>User Privacy Leakage in Joint Preference—Community Detection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6D67C2C8-FBCB-40FA-BE02-AD61452D5F27}"/>
              </a:ext>
            </a:extLst>
          </p:cNvPr>
          <p:cNvSpPr txBox="1"/>
          <p:nvPr/>
        </p:nvSpPr>
        <p:spPr>
          <a:xfrm>
            <a:off x="374763" y="1160028"/>
            <a:ext cx="5721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Discovery Model--Graphical Representation</a:t>
            </a:r>
            <a:endParaRPr lang="zh-CN" altLang="en-US" sz="2400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A8054DD0-EE66-4929-88B0-05005C4EA26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4780" y="1750194"/>
            <a:ext cx="5234971" cy="458010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BED4FDAC-BD4A-466D-8063-91A864417736}"/>
              </a:ext>
            </a:extLst>
          </p:cNvPr>
          <p:cNvSpPr/>
          <p:nvPr/>
        </p:nvSpPr>
        <p:spPr>
          <a:xfrm>
            <a:off x="1096269" y="1779008"/>
            <a:ext cx="3312367" cy="416304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350" dirty="0"/>
          </a:p>
          <a:p>
            <a:pPr algn="ctr"/>
            <a:endParaRPr lang="en-US" altLang="zh-CN" sz="1350" dirty="0"/>
          </a:p>
          <a:p>
            <a:pPr algn="ctr"/>
            <a:endParaRPr lang="en-US" altLang="zh-CN" sz="1350" dirty="0"/>
          </a:p>
          <a:p>
            <a:pPr algn="ctr"/>
            <a:endParaRPr lang="en-US" altLang="zh-CN" sz="1350" dirty="0"/>
          </a:p>
          <a:p>
            <a:pPr algn="ctr"/>
            <a:endParaRPr lang="en-US" altLang="zh-CN" sz="1350" dirty="0"/>
          </a:p>
          <a:p>
            <a:pPr algn="ctr"/>
            <a:endParaRPr lang="en-US" altLang="zh-CN" sz="1350" dirty="0"/>
          </a:p>
          <a:p>
            <a:pPr algn="ctr"/>
            <a:endParaRPr lang="en-US" altLang="zh-CN" sz="1350" dirty="0"/>
          </a:p>
          <a:p>
            <a:pPr algn="ctr"/>
            <a:endParaRPr lang="en-US" altLang="zh-CN" sz="1350" dirty="0"/>
          </a:p>
          <a:p>
            <a:pPr algn="ctr"/>
            <a:endParaRPr lang="en-US" altLang="zh-CN" sz="1350" dirty="0"/>
          </a:p>
          <a:p>
            <a:pPr algn="ctr"/>
            <a:endParaRPr lang="en-US" altLang="zh-CN" sz="1350" dirty="0"/>
          </a:p>
          <a:p>
            <a:pPr algn="ctr"/>
            <a:endParaRPr lang="en-US" altLang="zh-CN" sz="1350" dirty="0"/>
          </a:p>
          <a:p>
            <a:pPr algn="ctr"/>
            <a:endParaRPr lang="en-US" altLang="zh-CN" sz="1350" dirty="0"/>
          </a:p>
          <a:p>
            <a:pPr algn="ctr"/>
            <a:endParaRPr lang="en-US" altLang="zh-CN" sz="1350" dirty="0"/>
          </a:p>
          <a:p>
            <a:pPr algn="ctr"/>
            <a:endParaRPr lang="en-US" altLang="zh-CN" sz="1350" dirty="0"/>
          </a:p>
          <a:p>
            <a:pPr algn="r"/>
            <a:endParaRPr lang="en-US" altLang="zh-CN" sz="1350" dirty="0">
              <a:solidFill>
                <a:schemeClr val="tx1"/>
              </a:solidFill>
            </a:endParaRPr>
          </a:p>
          <a:p>
            <a:pPr algn="r"/>
            <a:endParaRPr lang="en-US" altLang="zh-CN" sz="1350" dirty="0">
              <a:solidFill>
                <a:schemeClr val="tx1"/>
              </a:solidFill>
            </a:endParaRPr>
          </a:p>
          <a:p>
            <a:pPr algn="r"/>
            <a:endParaRPr lang="en-US" altLang="zh-CN" sz="1350" dirty="0">
              <a:solidFill>
                <a:schemeClr val="tx1"/>
              </a:solidFill>
            </a:endParaRPr>
          </a:p>
          <a:p>
            <a:pPr algn="r"/>
            <a:endParaRPr lang="en-US" altLang="zh-CN" sz="1350" dirty="0">
              <a:solidFill>
                <a:schemeClr val="tx1"/>
              </a:solidFill>
            </a:endParaRPr>
          </a:p>
          <a:p>
            <a:pPr algn="r"/>
            <a:endParaRPr lang="en-US" altLang="zh-CN" sz="1350" dirty="0">
              <a:solidFill>
                <a:schemeClr val="tx1"/>
              </a:solidFill>
            </a:endParaRPr>
          </a:p>
          <a:p>
            <a:pPr algn="r"/>
            <a:r>
              <a:rPr lang="en-US" altLang="zh-CN" sz="1350" dirty="0">
                <a:solidFill>
                  <a:schemeClr val="tx1"/>
                </a:solidFill>
              </a:rPr>
              <a:t>T</a:t>
            </a:r>
            <a:endParaRPr lang="zh-CN" altLang="en-US" sz="1350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1D221D40-23B1-449F-9498-C3AB908C6886}"/>
              </a:ext>
            </a:extLst>
          </p:cNvPr>
          <p:cNvSpPr/>
          <p:nvPr/>
        </p:nvSpPr>
        <p:spPr>
          <a:xfrm>
            <a:off x="1384300" y="1837594"/>
            <a:ext cx="2736304" cy="38884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350" dirty="0"/>
          </a:p>
          <a:p>
            <a:pPr algn="ctr"/>
            <a:endParaRPr lang="en-US" altLang="zh-CN" sz="1350" dirty="0"/>
          </a:p>
          <a:p>
            <a:pPr algn="ctr"/>
            <a:endParaRPr lang="en-US" altLang="zh-CN" sz="1350" dirty="0"/>
          </a:p>
          <a:p>
            <a:pPr algn="ctr"/>
            <a:endParaRPr lang="en-US" altLang="zh-CN" sz="1350" dirty="0"/>
          </a:p>
          <a:p>
            <a:pPr algn="ctr"/>
            <a:endParaRPr lang="en-US" altLang="zh-CN" sz="1350" dirty="0"/>
          </a:p>
          <a:p>
            <a:pPr algn="ctr"/>
            <a:endParaRPr lang="en-US" altLang="zh-CN" sz="1350" dirty="0"/>
          </a:p>
          <a:p>
            <a:pPr algn="ctr"/>
            <a:endParaRPr lang="en-US" altLang="zh-CN" sz="1350" dirty="0"/>
          </a:p>
          <a:p>
            <a:pPr algn="ctr"/>
            <a:endParaRPr lang="en-US" altLang="zh-CN" sz="1350" dirty="0"/>
          </a:p>
          <a:p>
            <a:pPr algn="ctr"/>
            <a:endParaRPr lang="en-US" altLang="zh-CN" sz="1350" dirty="0"/>
          </a:p>
          <a:p>
            <a:pPr algn="ctr"/>
            <a:endParaRPr lang="en-US" altLang="zh-CN" sz="1350" dirty="0"/>
          </a:p>
          <a:p>
            <a:pPr algn="ctr"/>
            <a:endParaRPr lang="en-US" altLang="zh-CN" sz="1350" dirty="0"/>
          </a:p>
          <a:p>
            <a:pPr algn="ctr"/>
            <a:endParaRPr lang="en-US" altLang="zh-CN" sz="1350" dirty="0"/>
          </a:p>
          <a:p>
            <a:pPr algn="ctr"/>
            <a:endParaRPr lang="en-US" altLang="zh-CN" sz="1350" dirty="0"/>
          </a:p>
          <a:p>
            <a:pPr algn="ctr"/>
            <a:endParaRPr lang="en-US" altLang="zh-CN" sz="1350" dirty="0"/>
          </a:p>
          <a:p>
            <a:pPr algn="r"/>
            <a:endParaRPr lang="en-US" altLang="zh-CN" sz="1350" dirty="0">
              <a:solidFill>
                <a:schemeClr val="tx1"/>
              </a:solidFill>
            </a:endParaRPr>
          </a:p>
          <a:p>
            <a:pPr algn="r"/>
            <a:endParaRPr lang="en-US" altLang="zh-CN" sz="1350" dirty="0">
              <a:solidFill>
                <a:schemeClr val="tx1"/>
              </a:solidFill>
            </a:endParaRPr>
          </a:p>
          <a:p>
            <a:pPr algn="r"/>
            <a:endParaRPr lang="en-US" altLang="zh-CN" sz="1350" dirty="0">
              <a:solidFill>
                <a:schemeClr val="tx1"/>
              </a:solidFill>
            </a:endParaRPr>
          </a:p>
          <a:p>
            <a:pPr algn="r"/>
            <a:endParaRPr lang="en-US" altLang="zh-CN" sz="1350" dirty="0">
              <a:solidFill>
                <a:schemeClr val="tx1"/>
              </a:solidFill>
            </a:endParaRPr>
          </a:p>
          <a:p>
            <a:pPr algn="r"/>
            <a:r>
              <a:rPr lang="en-US" altLang="zh-CN" sz="1350" dirty="0">
                <a:solidFill>
                  <a:schemeClr val="tx1"/>
                </a:solidFill>
              </a:rPr>
              <a:t>Ni</a:t>
            </a:r>
            <a:endParaRPr lang="zh-CN" altLang="en-US" sz="1350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D4154D2B-0116-47EB-AB46-7C6B1AB476F5}"/>
              </a:ext>
            </a:extLst>
          </p:cNvPr>
          <p:cNvSpPr/>
          <p:nvPr/>
        </p:nvSpPr>
        <p:spPr>
          <a:xfrm>
            <a:off x="2896243" y="3441338"/>
            <a:ext cx="864321" cy="22126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dirty="0">
              <a:solidFill>
                <a:schemeClr val="tx1"/>
              </a:solidFill>
            </a:endParaRPr>
          </a:p>
          <a:p>
            <a:pPr algn="ctr"/>
            <a:endParaRPr lang="en-US" altLang="zh-CN" sz="900" dirty="0">
              <a:solidFill>
                <a:schemeClr val="tx1"/>
              </a:solidFill>
            </a:endParaRPr>
          </a:p>
          <a:p>
            <a:pPr algn="ctr"/>
            <a:endParaRPr lang="en-US" altLang="zh-CN" sz="900" dirty="0">
              <a:solidFill>
                <a:schemeClr val="tx1"/>
              </a:solidFill>
            </a:endParaRPr>
          </a:p>
          <a:p>
            <a:pPr algn="ctr"/>
            <a:endParaRPr lang="en-US" altLang="zh-CN" sz="900" dirty="0">
              <a:solidFill>
                <a:schemeClr val="tx1"/>
              </a:solidFill>
            </a:endParaRPr>
          </a:p>
          <a:p>
            <a:pPr algn="ctr"/>
            <a:endParaRPr lang="en-US" altLang="zh-CN" sz="900" dirty="0">
              <a:solidFill>
                <a:schemeClr val="tx1"/>
              </a:solidFill>
            </a:endParaRPr>
          </a:p>
          <a:p>
            <a:pPr algn="ctr"/>
            <a:endParaRPr lang="en-US" altLang="zh-CN" sz="900" dirty="0">
              <a:solidFill>
                <a:schemeClr val="tx1"/>
              </a:solidFill>
            </a:endParaRPr>
          </a:p>
          <a:p>
            <a:pPr algn="ctr"/>
            <a:endParaRPr lang="en-US" altLang="zh-CN" sz="900" dirty="0">
              <a:solidFill>
                <a:schemeClr val="tx1"/>
              </a:solidFill>
            </a:endParaRPr>
          </a:p>
          <a:p>
            <a:pPr algn="ctr"/>
            <a:endParaRPr lang="en-US" altLang="zh-CN" sz="900" dirty="0">
              <a:solidFill>
                <a:schemeClr val="tx1"/>
              </a:solidFill>
            </a:endParaRPr>
          </a:p>
          <a:p>
            <a:pPr algn="ctr"/>
            <a:endParaRPr lang="en-US" altLang="zh-CN" sz="900" dirty="0">
              <a:solidFill>
                <a:schemeClr val="tx1"/>
              </a:solidFill>
            </a:endParaRPr>
          </a:p>
          <a:p>
            <a:pPr algn="ctr"/>
            <a:endParaRPr lang="en-US" altLang="zh-CN" sz="900" dirty="0">
              <a:solidFill>
                <a:schemeClr val="tx1"/>
              </a:solidFill>
            </a:endParaRPr>
          </a:p>
          <a:p>
            <a:pPr algn="ctr"/>
            <a:endParaRPr lang="en-US" altLang="zh-CN" sz="900" dirty="0">
              <a:solidFill>
                <a:schemeClr val="tx1"/>
              </a:solidFill>
            </a:endParaRPr>
          </a:p>
          <a:p>
            <a:pPr algn="ctr"/>
            <a:endParaRPr lang="en-US" altLang="zh-CN" sz="900" dirty="0">
              <a:solidFill>
                <a:schemeClr val="tx1"/>
              </a:solidFill>
            </a:endParaRPr>
          </a:p>
          <a:p>
            <a:pPr algn="ctr"/>
            <a:endParaRPr lang="en-US" altLang="zh-CN" sz="900" dirty="0">
              <a:solidFill>
                <a:schemeClr val="tx1"/>
              </a:solidFill>
            </a:endParaRPr>
          </a:p>
          <a:p>
            <a:pPr algn="ctr"/>
            <a:endParaRPr lang="en-US" altLang="zh-CN" sz="900" dirty="0">
              <a:solidFill>
                <a:schemeClr val="tx1"/>
              </a:solidFill>
            </a:endParaRPr>
          </a:p>
          <a:p>
            <a:pPr algn="ctr"/>
            <a:endParaRPr lang="en-US" altLang="zh-CN" sz="900" dirty="0">
              <a:solidFill>
                <a:schemeClr val="tx1"/>
              </a:solidFill>
            </a:endParaRPr>
          </a:p>
          <a:p>
            <a:pPr algn="r"/>
            <a:r>
              <a:rPr lang="zh-CN" altLang="en-US" sz="900" dirty="0">
                <a:solidFill>
                  <a:schemeClr val="tx1"/>
                </a:solidFill>
              </a:rPr>
              <a:t>第二类签到</a:t>
            </a:r>
            <a:endParaRPr lang="en-US" altLang="zh-CN" sz="900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F4EE48DF-0807-4E14-B7ED-03870BA66F88}"/>
              </a:ext>
            </a:extLst>
          </p:cNvPr>
          <p:cNvSpPr/>
          <p:nvPr/>
        </p:nvSpPr>
        <p:spPr>
          <a:xfrm>
            <a:off x="1672332" y="3442832"/>
            <a:ext cx="901896" cy="2211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dirty="0"/>
          </a:p>
          <a:p>
            <a:pPr algn="ctr"/>
            <a:endParaRPr lang="en-US" altLang="zh-CN" sz="900" dirty="0"/>
          </a:p>
          <a:p>
            <a:pPr algn="ctr"/>
            <a:endParaRPr lang="en-US" altLang="zh-CN" sz="900" dirty="0"/>
          </a:p>
          <a:p>
            <a:pPr algn="ctr"/>
            <a:endParaRPr lang="en-US" altLang="zh-CN" sz="900" dirty="0"/>
          </a:p>
          <a:p>
            <a:pPr algn="ctr"/>
            <a:endParaRPr lang="en-US" altLang="zh-CN" sz="900" dirty="0"/>
          </a:p>
          <a:p>
            <a:pPr algn="ctr"/>
            <a:endParaRPr lang="en-US" altLang="zh-CN" sz="900" dirty="0"/>
          </a:p>
          <a:p>
            <a:pPr algn="ctr"/>
            <a:endParaRPr lang="en-US" altLang="zh-CN" sz="900" dirty="0"/>
          </a:p>
          <a:p>
            <a:pPr algn="ctr"/>
            <a:endParaRPr lang="en-US" altLang="zh-CN" sz="900" dirty="0"/>
          </a:p>
          <a:p>
            <a:pPr algn="ctr"/>
            <a:endParaRPr lang="en-US" altLang="zh-CN" sz="900" dirty="0"/>
          </a:p>
          <a:p>
            <a:pPr algn="r"/>
            <a:endParaRPr lang="en-US" altLang="zh-CN" sz="900" dirty="0">
              <a:solidFill>
                <a:schemeClr val="tx1"/>
              </a:solidFill>
            </a:endParaRPr>
          </a:p>
          <a:p>
            <a:pPr algn="r"/>
            <a:endParaRPr lang="en-US" altLang="zh-CN" sz="900" dirty="0">
              <a:solidFill>
                <a:schemeClr val="tx1"/>
              </a:solidFill>
            </a:endParaRPr>
          </a:p>
          <a:p>
            <a:pPr algn="r"/>
            <a:endParaRPr lang="en-US" altLang="zh-CN" sz="900" dirty="0">
              <a:solidFill>
                <a:schemeClr val="tx1"/>
              </a:solidFill>
            </a:endParaRPr>
          </a:p>
          <a:p>
            <a:pPr algn="r"/>
            <a:endParaRPr lang="en-US" altLang="zh-CN" sz="900" dirty="0">
              <a:solidFill>
                <a:schemeClr val="tx1"/>
              </a:solidFill>
            </a:endParaRPr>
          </a:p>
          <a:p>
            <a:pPr algn="r"/>
            <a:endParaRPr lang="en-US" altLang="zh-CN" sz="900" dirty="0">
              <a:solidFill>
                <a:schemeClr val="tx1"/>
              </a:solidFill>
            </a:endParaRPr>
          </a:p>
          <a:p>
            <a:pPr algn="r"/>
            <a:endParaRPr lang="en-US" altLang="zh-CN" sz="900" dirty="0">
              <a:solidFill>
                <a:schemeClr val="tx1"/>
              </a:solidFill>
            </a:endParaRPr>
          </a:p>
          <a:p>
            <a:pPr algn="r"/>
            <a:endParaRPr lang="en-US" altLang="zh-CN" sz="900" dirty="0">
              <a:solidFill>
                <a:schemeClr val="tx1"/>
              </a:solidFill>
            </a:endParaRPr>
          </a:p>
          <a:p>
            <a:pPr algn="r"/>
            <a:r>
              <a:rPr lang="zh-CN" altLang="en-US" sz="900" dirty="0">
                <a:solidFill>
                  <a:schemeClr val="tx1"/>
                </a:solidFill>
              </a:rPr>
              <a:t>第一类签到</a:t>
            </a:r>
          </a:p>
          <a:p>
            <a:pPr algn="r"/>
            <a:endParaRPr lang="en-US" altLang="zh-CN" sz="900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B38486E-52CB-43C4-A3B8-46CA87BA23B3}"/>
              </a:ext>
            </a:extLst>
          </p:cNvPr>
          <p:cNvSpPr/>
          <p:nvPr/>
        </p:nvSpPr>
        <p:spPr>
          <a:xfrm>
            <a:off x="2968476" y="1963453"/>
            <a:ext cx="702261" cy="594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350" dirty="0">
              <a:solidFill>
                <a:schemeClr val="tx1"/>
              </a:solidFill>
            </a:endParaRPr>
          </a:p>
          <a:p>
            <a:pPr algn="ctr"/>
            <a:endParaRPr lang="en-US" altLang="zh-CN" sz="1350" dirty="0">
              <a:solidFill>
                <a:schemeClr val="tx1"/>
              </a:solidFill>
            </a:endParaRPr>
          </a:p>
          <a:p>
            <a:pPr algn="r"/>
            <a:r>
              <a:rPr lang="en-US" altLang="zh-CN" sz="1350" dirty="0">
                <a:solidFill>
                  <a:schemeClr val="tx1"/>
                </a:solidFill>
              </a:rPr>
              <a:t>f</a:t>
            </a:r>
            <a:endParaRPr lang="zh-CN" altLang="en-US" sz="1350" dirty="0">
              <a:solidFill>
                <a:schemeClr val="tx1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xmlns="" id="{393106C9-69FC-4DEE-AD48-CEEF584E0BCE}"/>
              </a:ext>
            </a:extLst>
          </p:cNvPr>
          <p:cNvSpPr/>
          <p:nvPr/>
        </p:nvSpPr>
        <p:spPr>
          <a:xfrm>
            <a:off x="1979069" y="2829711"/>
            <a:ext cx="377269" cy="3760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社区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xmlns="" id="{E70CEB77-15A2-4D54-A615-200E7CE3DB1A}"/>
              </a:ext>
            </a:extLst>
          </p:cNvPr>
          <p:cNvSpPr/>
          <p:nvPr/>
        </p:nvSpPr>
        <p:spPr>
          <a:xfrm>
            <a:off x="3167271" y="2829711"/>
            <a:ext cx="377269" cy="37603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用户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A1B32E75-5F46-4F76-92E9-CBE5E5EAF16C}"/>
              </a:ext>
            </a:extLst>
          </p:cNvPr>
          <p:cNvSpPr/>
          <p:nvPr/>
        </p:nvSpPr>
        <p:spPr>
          <a:xfrm>
            <a:off x="3140695" y="2063178"/>
            <a:ext cx="377269" cy="37603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好友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8C958E7D-CE37-4A2C-ABD9-1376732C77E3}"/>
              </a:ext>
            </a:extLst>
          </p:cNvPr>
          <p:cNvSpPr/>
          <p:nvPr/>
        </p:nvSpPr>
        <p:spPr>
          <a:xfrm>
            <a:off x="1979069" y="3687440"/>
            <a:ext cx="377269" cy="3760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兴趣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xmlns="" id="{14A1A440-1E70-4251-B2A3-83C76C18A453}"/>
              </a:ext>
            </a:extLst>
          </p:cNvPr>
          <p:cNvSpPr/>
          <p:nvPr/>
        </p:nvSpPr>
        <p:spPr>
          <a:xfrm>
            <a:off x="1979069" y="4357874"/>
            <a:ext cx="377269" cy="3760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地域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xmlns="" id="{E3A2CB13-3225-43FB-9557-844817E1F59D}"/>
              </a:ext>
            </a:extLst>
          </p:cNvPr>
          <p:cNvSpPr/>
          <p:nvPr/>
        </p:nvSpPr>
        <p:spPr>
          <a:xfrm>
            <a:off x="1979069" y="4989951"/>
            <a:ext cx="377269" cy="37603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位置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xmlns="" id="{6C26270C-C83A-4828-A29B-B5BEF6987227}"/>
              </a:ext>
            </a:extLst>
          </p:cNvPr>
          <p:cNvCxnSpPr>
            <a:stCxn id="22" idx="6"/>
            <a:endCxn id="23" idx="2"/>
          </p:cNvCxnSpPr>
          <p:nvPr/>
        </p:nvCxnSpPr>
        <p:spPr>
          <a:xfrm>
            <a:off x="2356338" y="3017729"/>
            <a:ext cx="81093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xmlns="" id="{E95512B1-2F81-4B02-BEC6-2CFDF293296A}"/>
              </a:ext>
            </a:extLst>
          </p:cNvPr>
          <p:cNvCxnSpPr>
            <a:stCxn id="22" idx="7"/>
            <a:endCxn id="24" idx="3"/>
          </p:cNvCxnSpPr>
          <p:nvPr/>
        </p:nvCxnSpPr>
        <p:spPr>
          <a:xfrm flipV="1">
            <a:off x="2301088" y="2384144"/>
            <a:ext cx="894857" cy="50063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xmlns="" id="{CBEF5264-D5B4-4F23-9581-F570FB8EBB95}"/>
              </a:ext>
            </a:extLst>
          </p:cNvPr>
          <p:cNvCxnSpPr>
            <a:stCxn id="22" idx="4"/>
            <a:endCxn id="26" idx="0"/>
          </p:cNvCxnSpPr>
          <p:nvPr/>
        </p:nvCxnSpPr>
        <p:spPr>
          <a:xfrm>
            <a:off x="2167704" y="3205746"/>
            <a:ext cx="0" cy="4816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xmlns="" id="{662B6083-2B60-487B-89B9-07D9EC7B0283}"/>
              </a:ext>
            </a:extLst>
          </p:cNvPr>
          <p:cNvCxnSpPr>
            <a:stCxn id="26" idx="4"/>
            <a:endCxn id="27" idx="0"/>
          </p:cNvCxnSpPr>
          <p:nvPr/>
        </p:nvCxnSpPr>
        <p:spPr>
          <a:xfrm>
            <a:off x="2167704" y="4063475"/>
            <a:ext cx="0" cy="2943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xmlns="" id="{724B81A7-9B1B-4438-A70D-607B4B92E650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>
            <a:off x="2167704" y="4733909"/>
            <a:ext cx="0" cy="2560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曲线连接符 26">
            <a:extLst>
              <a:ext uri="{FF2B5EF4-FFF2-40B4-BE49-F238E27FC236}">
                <a16:creationId xmlns:a16="http://schemas.microsoft.com/office/drawing/2014/main" xmlns="" id="{1687EEEC-4286-4BA9-86A9-2B116F390939}"/>
              </a:ext>
            </a:extLst>
          </p:cNvPr>
          <p:cNvCxnSpPr>
            <a:stCxn id="22" idx="3"/>
            <a:endCxn id="27" idx="2"/>
          </p:cNvCxnSpPr>
          <p:nvPr/>
        </p:nvCxnSpPr>
        <p:spPr>
          <a:xfrm rot="5400000">
            <a:off x="1309087" y="3820659"/>
            <a:ext cx="1395215" cy="55250"/>
          </a:xfrm>
          <a:prstGeom prst="curvedConnector4">
            <a:avLst>
              <a:gd name="adj1" fmla="val 41289"/>
              <a:gd name="adj2" fmla="val 513756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曲线连接符 27">
            <a:extLst>
              <a:ext uri="{FF2B5EF4-FFF2-40B4-BE49-F238E27FC236}">
                <a16:creationId xmlns:a16="http://schemas.microsoft.com/office/drawing/2014/main" xmlns="" id="{DEF51C79-0610-424A-8DC8-5F1FD90AD99B}"/>
              </a:ext>
            </a:extLst>
          </p:cNvPr>
          <p:cNvCxnSpPr>
            <a:stCxn id="26" idx="3"/>
            <a:endCxn id="28" idx="2"/>
          </p:cNvCxnSpPr>
          <p:nvPr/>
        </p:nvCxnSpPr>
        <p:spPr>
          <a:xfrm rot="5400000">
            <a:off x="1421913" y="4565562"/>
            <a:ext cx="1169563" cy="55250"/>
          </a:xfrm>
          <a:prstGeom prst="curvedConnector4">
            <a:avLst>
              <a:gd name="adj1" fmla="val 39608"/>
              <a:gd name="adj2" fmla="val 513756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xmlns="" id="{6F017092-33E2-4634-A145-E8BF5BB41D8F}"/>
              </a:ext>
            </a:extLst>
          </p:cNvPr>
          <p:cNvCxnSpPr>
            <a:stCxn id="23" idx="3"/>
            <a:endCxn id="26" idx="7"/>
          </p:cNvCxnSpPr>
          <p:nvPr/>
        </p:nvCxnSpPr>
        <p:spPr>
          <a:xfrm flipH="1">
            <a:off x="2301088" y="3150677"/>
            <a:ext cx="921433" cy="59183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xmlns="" id="{CD9FD78C-E192-4D39-83E0-9174C0F9E242}"/>
              </a:ext>
            </a:extLst>
          </p:cNvPr>
          <p:cNvCxnSpPr>
            <a:stCxn id="23" idx="3"/>
            <a:endCxn id="27" idx="7"/>
          </p:cNvCxnSpPr>
          <p:nvPr/>
        </p:nvCxnSpPr>
        <p:spPr>
          <a:xfrm flipH="1">
            <a:off x="2301088" y="3150677"/>
            <a:ext cx="921433" cy="126226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>
            <a:extLst>
              <a:ext uri="{FF2B5EF4-FFF2-40B4-BE49-F238E27FC236}">
                <a16:creationId xmlns:a16="http://schemas.microsoft.com/office/drawing/2014/main" xmlns="" id="{AE862212-1847-44BB-BB39-7D0AC6D0B19A}"/>
              </a:ext>
            </a:extLst>
          </p:cNvPr>
          <p:cNvSpPr/>
          <p:nvPr/>
        </p:nvSpPr>
        <p:spPr>
          <a:xfrm>
            <a:off x="3166343" y="3709802"/>
            <a:ext cx="377269" cy="3760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兴趣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xmlns="" id="{A27EB53D-CCEC-4559-BD48-BAEA2F7B741A}"/>
              </a:ext>
            </a:extLst>
          </p:cNvPr>
          <p:cNvSpPr/>
          <p:nvPr/>
        </p:nvSpPr>
        <p:spPr>
          <a:xfrm>
            <a:off x="3166343" y="4378979"/>
            <a:ext cx="377269" cy="3760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地域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xmlns="" id="{71B2F49E-7FFA-4F5E-8866-E0CAFF85F398}"/>
              </a:ext>
            </a:extLst>
          </p:cNvPr>
          <p:cNvSpPr/>
          <p:nvPr/>
        </p:nvSpPr>
        <p:spPr>
          <a:xfrm>
            <a:off x="3166343" y="4981564"/>
            <a:ext cx="377269" cy="37603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位置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xmlns="" id="{2561B79C-FD03-4C6A-A39E-846816191F31}"/>
              </a:ext>
            </a:extLst>
          </p:cNvPr>
          <p:cNvCxnSpPr>
            <a:stCxn id="38" idx="4"/>
            <a:endCxn id="39" idx="0"/>
          </p:cNvCxnSpPr>
          <p:nvPr/>
        </p:nvCxnSpPr>
        <p:spPr>
          <a:xfrm>
            <a:off x="3354978" y="4085837"/>
            <a:ext cx="0" cy="2931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xmlns="" id="{F531FAAB-CBAA-4841-8506-13AC4A74CCB5}"/>
              </a:ext>
            </a:extLst>
          </p:cNvPr>
          <p:cNvCxnSpPr>
            <a:stCxn id="39" idx="4"/>
            <a:endCxn id="40" idx="0"/>
          </p:cNvCxnSpPr>
          <p:nvPr/>
        </p:nvCxnSpPr>
        <p:spPr>
          <a:xfrm>
            <a:off x="3354977" y="4755014"/>
            <a:ext cx="0" cy="226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曲线连接符 35">
            <a:extLst>
              <a:ext uri="{FF2B5EF4-FFF2-40B4-BE49-F238E27FC236}">
                <a16:creationId xmlns:a16="http://schemas.microsoft.com/office/drawing/2014/main" xmlns="" id="{43B6C803-D7F9-4D5C-8CB8-D542A931AC1D}"/>
              </a:ext>
            </a:extLst>
          </p:cNvPr>
          <p:cNvCxnSpPr>
            <a:stCxn id="38" idx="3"/>
            <a:endCxn id="40" idx="2"/>
          </p:cNvCxnSpPr>
          <p:nvPr/>
        </p:nvCxnSpPr>
        <p:spPr>
          <a:xfrm rot="5400000">
            <a:off x="2624561" y="4572550"/>
            <a:ext cx="1138814" cy="55250"/>
          </a:xfrm>
          <a:prstGeom prst="curvedConnector4">
            <a:avLst>
              <a:gd name="adj1" fmla="val 39327"/>
              <a:gd name="adj2" fmla="val 513756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xmlns="" id="{88E1B9A0-1E4B-4059-96B5-E415AEAFCA53}"/>
              </a:ext>
            </a:extLst>
          </p:cNvPr>
          <p:cNvCxnSpPr>
            <a:stCxn id="23" idx="4"/>
            <a:endCxn id="38" idx="0"/>
          </p:cNvCxnSpPr>
          <p:nvPr/>
        </p:nvCxnSpPr>
        <p:spPr>
          <a:xfrm flipH="1">
            <a:off x="3354978" y="3205746"/>
            <a:ext cx="928" cy="50405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37">
            <a:extLst>
              <a:ext uri="{FF2B5EF4-FFF2-40B4-BE49-F238E27FC236}">
                <a16:creationId xmlns:a16="http://schemas.microsoft.com/office/drawing/2014/main" xmlns="" id="{150E64EB-E4E7-4DDF-9F36-6229638CC8D8}"/>
              </a:ext>
            </a:extLst>
          </p:cNvPr>
          <p:cNvCxnSpPr/>
          <p:nvPr/>
        </p:nvCxnSpPr>
        <p:spPr>
          <a:xfrm rot="5400000">
            <a:off x="2521561" y="3798864"/>
            <a:ext cx="1351625" cy="55250"/>
          </a:xfrm>
          <a:prstGeom prst="curvedConnector4">
            <a:avLst>
              <a:gd name="adj1" fmla="val 41008"/>
              <a:gd name="adj2" fmla="val 513756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3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 animBg="1"/>
      <p:bldP spid="15" grpId="0" animBg="1"/>
      <p:bldP spid="17" grpId="0" animBg="1"/>
      <p:bldP spid="18" grpId="0" animBg="1"/>
      <p:bldP spid="20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38" grpId="0" animBg="1"/>
      <p:bldP spid="39" grpId="0" animBg="1"/>
      <p:bldP spid="4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69641CB-0249-4BE0-819E-4DBD1CADD9C7}"/>
              </a:ext>
            </a:extLst>
          </p:cNvPr>
          <p:cNvSpPr/>
          <p:nvPr/>
        </p:nvSpPr>
        <p:spPr>
          <a:xfrm>
            <a:off x="10957" y="-1471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Check-in heatmap of communities. Darker colors</a:t>
            </a:r>
          </a:p>
          <a:p>
            <a:r>
              <a:rPr lang="en-US" altLang="zh-CN"/>
              <a:t>represent more check-ins.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41350" y="967963"/>
            <a:ext cx="742950" cy="0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94340" y="341605"/>
            <a:ext cx="12234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55ABED"/>
                </a:solidFill>
                <a:ea typeface="Kozuka Gothic Pro H" panose="020B0800000000000000" pitchFamily="34" charset="-128"/>
              </a:rPr>
              <a:t>2.1.3</a:t>
            </a:r>
            <a:endParaRPr lang="zh-CN" altLang="en-US" sz="4000" dirty="0">
              <a:solidFill>
                <a:srgbClr val="55ABED"/>
              </a:solidFill>
              <a:ea typeface="Kozuka Gothic Pro H" panose="020B0800000000000000" pitchFamily="34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B8E9F64B-9D3D-410E-A6FA-3F1FD4148871}"/>
              </a:ext>
            </a:extLst>
          </p:cNvPr>
          <p:cNvSpPr/>
          <p:nvPr/>
        </p:nvSpPr>
        <p:spPr>
          <a:xfrm>
            <a:off x="1817752" y="444743"/>
            <a:ext cx="9623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ea typeface="Kozuka Gothic Pro H" panose="020B0800000000000000" pitchFamily="34" charset="-128"/>
              </a:rPr>
              <a:t>User Privacy Leakage in Joint Preference—Community Detection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6D67C2C8-FBCB-40FA-BE02-AD61452D5F27}"/>
              </a:ext>
            </a:extLst>
          </p:cNvPr>
          <p:cNvSpPr txBox="1"/>
          <p:nvPr/>
        </p:nvSpPr>
        <p:spPr>
          <a:xfrm>
            <a:off x="374764" y="1160028"/>
            <a:ext cx="301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Experimental Results</a:t>
            </a:r>
            <a:endParaRPr lang="zh-CN" altLang="en-US" sz="2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63F47F4-F2A7-4729-9A88-CD0E86EAF6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350" y="1498875"/>
            <a:ext cx="5343165" cy="40029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6C5C994-24FD-47A4-993D-261FFE5506E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7488" y="1498874"/>
            <a:ext cx="5343166" cy="4003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E9092B50-7B9B-4C75-B5F6-E11D5B00D2C3}"/>
              </a:ext>
            </a:extLst>
          </p:cNvPr>
          <p:cNvSpPr txBox="1"/>
          <p:nvPr/>
        </p:nvSpPr>
        <p:spPr>
          <a:xfrm>
            <a:off x="832466" y="5552326"/>
            <a:ext cx="5152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Community corresponding to nightlife</a:t>
            </a:r>
            <a:endParaRPr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EA934B71-EA7E-4483-BE57-F80915CCCA81}"/>
              </a:ext>
            </a:extLst>
          </p:cNvPr>
          <p:cNvSpPr txBox="1"/>
          <p:nvPr/>
        </p:nvSpPr>
        <p:spPr>
          <a:xfrm>
            <a:off x="6324600" y="5508864"/>
            <a:ext cx="5343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Community corresponding to profession</a:t>
            </a:r>
            <a:endParaRPr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58030A72-BF75-493F-924E-725451809A43}"/>
              </a:ext>
            </a:extLst>
          </p:cNvPr>
          <p:cNvSpPr txBox="1"/>
          <p:nvPr/>
        </p:nvSpPr>
        <p:spPr>
          <a:xfrm>
            <a:off x="1275770" y="6060923"/>
            <a:ext cx="9863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Check-in heatmap of communities. Darker colors represent more check-ins.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4448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69641CB-0249-4BE0-819E-4DBD1CADD9C7}"/>
              </a:ext>
            </a:extLst>
          </p:cNvPr>
          <p:cNvSpPr/>
          <p:nvPr/>
        </p:nvSpPr>
        <p:spPr>
          <a:xfrm>
            <a:off x="10957" y="-1471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Check-in heatmap of communities. Darker colors</a:t>
            </a:r>
          </a:p>
          <a:p>
            <a:r>
              <a:rPr lang="en-US" altLang="zh-CN"/>
              <a:t>represent more check-ins.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41350" y="967963"/>
            <a:ext cx="742950" cy="0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94340" y="341605"/>
            <a:ext cx="12234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55ABED"/>
                </a:solidFill>
                <a:ea typeface="Kozuka Gothic Pro H" panose="020B0800000000000000" pitchFamily="34" charset="-128"/>
              </a:rPr>
              <a:t>2.1.3</a:t>
            </a:r>
            <a:endParaRPr lang="zh-CN" altLang="en-US" sz="4000" dirty="0">
              <a:solidFill>
                <a:srgbClr val="55ABED"/>
              </a:solidFill>
              <a:ea typeface="Kozuka Gothic Pro H" panose="020B0800000000000000" pitchFamily="34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B8E9F64B-9D3D-410E-A6FA-3F1FD4148871}"/>
              </a:ext>
            </a:extLst>
          </p:cNvPr>
          <p:cNvSpPr/>
          <p:nvPr/>
        </p:nvSpPr>
        <p:spPr>
          <a:xfrm>
            <a:off x="1806258" y="455914"/>
            <a:ext cx="9623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ea typeface="Kozuka Gothic Pro H" panose="020B0800000000000000" pitchFamily="34" charset="-128"/>
              </a:rPr>
              <a:t>User Privacy Leakage in Joint Preference—Community Detection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6D67C2C8-FBCB-40FA-BE02-AD61452D5F27}"/>
              </a:ext>
            </a:extLst>
          </p:cNvPr>
          <p:cNvSpPr txBox="1"/>
          <p:nvPr/>
        </p:nvSpPr>
        <p:spPr>
          <a:xfrm>
            <a:off x="374764" y="1160028"/>
            <a:ext cx="301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Experimental Results</a:t>
            </a:r>
            <a:endParaRPr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E9092B50-7B9B-4C75-B5F6-E11D5B00D2C3}"/>
              </a:ext>
            </a:extLst>
          </p:cNvPr>
          <p:cNvSpPr txBox="1"/>
          <p:nvPr/>
        </p:nvSpPr>
        <p:spPr>
          <a:xfrm>
            <a:off x="713769" y="5552326"/>
            <a:ext cx="5152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Perplexity comparison result</a:t>
            </a:r>
            <a:endParaRPr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EA934B71-EA7E-4483-BE57-F80915CCCA81}"/>
              </a:ext>
            </a:extLst>
          </p:cNvPr>
          <p:cNvSpPr txBox="1"/>
          <p:nvPr/>
        </p:nvSpPr>
        <p:spPr>
          <a:xfrm>
            <a:off x="6205903" y="5508864"/>
            <a:ext cx="462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Modularity comparison result</a:t>
            </a:r>
            <a:endParaRPr lang="zh-CN" altLang="en-US" sz="2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0D88ED7-770E-44C2-9939-BFB5E90A9AC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5585" y="1489144"/>
            <a:ext cx="5310318" cy="39783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81D2BC4-6DCC-4286-801E-3DFE89B3275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262" y="1489144"/>
            <a:ext cx="5310318" cy="397839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3A1116C2-243F-46CE-83E2-35A8393223A1}"/>
              </a:ext>
            </a:extLst>
          </p:cNvPr>
          <p:cNvSpPr txBox="1"/>
          <p:nvPr/>
        </p:nvSpPr>
        <p:spPr>
          <a:xfrm>
            <a:off x="200026" y="6055320"/>
            <a:ext cx="11600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graph,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get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our</a:t>
            </a:r>
            <a:r>
              <a:rPr lang="zh-CN" altLang="en-US" sz="2400" dirty="0"/>
              <a:t> </a:t>
            </a:r>
            <a:r>
              <a:rPr lang="en-US" altLang="zh-CN" sz="2400" dirty="0"/>
              <a:t>methods can detect users with same preference at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1896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723242A3-62DB-440A-AC39-7964BBA24ACE}"/>
              </a:ext>
            </a:extLst>
          </p:cNvPr>
          <p:cNvSpPr/>
          <p:nvPr/>
        </p:nvSpPr>
        <p:spPr>
          <a:xfrm>
            <a:off x="10957" y="-1471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-9507" y="2344481"/>
            <a:ext cx="1403316" cy="1142250"/>
          </a:xfrm>
          <a:prstGeom prst="rect">
            <a:avLst/>
          </a:prstGeom>
          <a:solidFill>
            <a:srgbClr val="5B5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ea typeface="Kozuka Gothic Pr6N B" panose="020B0800000000000000" pitchFamily="34" charset="-128"/>
              </a:rPr>
              <a:t>2.1</a:t>
            </a:r>
            <a:endParaRPr lang="zh-CN" altLang="en-US" sz="3600" b="1" dirty="0">
              <a:ea typeface="Kozuka Gothic Pr6N B" panose="020B0800000000000000" pitchFamily="34" charset="-128"/>
            </a:endParaRPr>
          </a:p>
        </p:txBody>
      </p:sp>
      <p:sp>
        <p:nvSpPr>
          <p:cNvPr id="73" name="五边形 72"/>
          <p:cNvSpPr/>
          <p:nvPr/>
        </p:nvSpPr>
        <p:spPr>
          <a:xfrm>
            <a:off x="3181234" y="2803611"/>
            <a:ext cx="8349052" cy="678380"/>
          </a:xfrm>
          <a:prstGeom prst="homePlate">
            <a:avLst/>
          </a:prstGeom>
          <a:solidFill>
            <a:srgbClr val="5B5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五边形 79"/>
          <p:cNvSpPr/>
          <p:nvPr/>
        </p:nvSpPr>
        <p:spPr>
          <a:xfrm>
            <a:off x="3196339" y="3481209"/>
            <a:ext cx="7908954" cy="694140"/>
          </a:xfrm>
          <a:prstGeom prst="homePlate">
            <a:avLst/>
          </a:prstGeom>
          <a:solidFill>
            <a:srgbClr val="5DB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-8015" y="3487490"/>
            <a:ext cx="1403316" cy="1142250"/>
          </a:xfrm>
          <a:prstGeom prst="rect">
            <a:avLst/>
          </a:prstGeom>
          <a:solidFill>
            <a:srgbClr val="5DB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ea typeface="Kozuka Gothic Pr6N B" panose="020B0800000000000000" pitchFamily="34" charset="-128"/>
              </a:rPr>
              <a:t>2.2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ea typeface="Kozuka Gothic Pr6N B" panose="020B0800000000000000" pitchFamily="34" charset="-128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384301" y="3487490"/>
            <a:ext cx="1812036" cy="1142250"/>
          </a:xfrm>
          <a:custGeom>
            <a:avLst/>
            <a:gdLst>
              <a:gd name="connsiteX0" fmla="*/ 0 w 1403316"/>
              <a:gd name="connsiteY0" fmla="*/ 0 h 1142250"/>
              <a:gd name="connsiteX1" fmla="*/ 1403316 w 1403316"/>
              <a:gd name="connsiteY1" fmla="*/ 0 h 1142250"/>
              <a:gd name="connsiteX2" fmla="*/ 1403316 w 1403316"/>
              <a:gd name="connsiteY2" fmla="*/ 1142250 h 1142250"/>
              <a:gd name="connsiteX3" fmla="*/ 0 w 1403316"/>
              <a:gd name="connsiteY3" fmla="*/ 1142250 h 1142250"/>
              <a:gd name="connsiteX4" fmla="*/ 0 w 1403316"/>
              <a:gd name="connsiteY4" fmla="*/ 0 h 1142250"/>
              <a:gd name="connsiteX0" fmla="*/ 0 w 1403316"/>
              <a:gd name="connsiteY0" fmla="*/ 0 h 1142250"/>
              <a:gd name="connsiteX1" fmla="*/ 1403316 w 1403316"/>
              <a:gd name="connsiteY1" fmla="*/ 0 h 1142250"/>
              <a:gd name="connsiteX2" fmla="*/ 1403316 w 1403316"/>
              <a:gd name="connsiteY2" fmla="*/ 701719 h 1142250"/>
              <a:gd name="connsiteX3" fmla="*/ 0 w 1403316"/>
              <a:gd name="connsiteY3" fmla="*/ 1142250 h 1142250"/>
              <a:gd name="connsiteX4" fmla="*/ 0 w 1403316"/>
              <a:gd name="connsiteY4" fmla="*/ 0 h 1142250"/>
              <a:gd name="connsiteX0" fmla="*/ 0 w 1405697"/>
              <a:gd name="connsiteY0" fmla="*/ 0 h 1142250"/>
              <a:gd name="connsiteX1" fmla="*/ 1403316 w 1405697"/>
              <a:gd name="connsiteY1" fmla="*/ 0 h 1142250"/>
              <a:gd name="connsiteX2" fmla="*/ 1405697 w 1405697"/>
              <a:gd name="connsiteY2" fmla="*/ 692194 h 1142250"/>
              <a:gd name="connsiteX3" fmla="*/ 0 w 1405697"/>
              <a:gd name="connsiteY3" fmla="*/ 1142250 h 1142250"/>
              <a:gd name="connsiteX4" fmla="*/ 0 w 1405697"/>
              <a:gd name="connsiteY4" fmla="*/ 0 h 1142250"/>
              <a:gd name="connsiteX0" fmla="*/ 0 w 1405697"/>
              <a:gd name="connsiteY0" fmla="*/ 0 h 1142250"/>
              <a:gd name="connsiteX1" fmla="*/ 1403316 w 1405697"/>
              <a:gd name="connsiteY1" fmla="*/ 0 h 1142250"/>
              <a:gd name="connsiteX2" fmla="*/ 1405697 w 1405697"/>
              <a:gd name="connsiteY2" fmla="*/ 696956 h 1142250"/>
              <a:gd name="connsiteX3" fmla="*/ 0 w 1405697"/>
              <a:gd name="connsiteY3" fmla="*/ 1142250 h 1142250"/>
              <a:gd name="connsiteX4" fmla="*/ 0 w 1405697"/>
              <a:gd name="connsiteY4" fmla="*/ 0 h 1142250"/>
              <a:gd name="connsiteX0" fmla="*/ 0 w 1403384"/>
              <a:gd name="connsiteY0" fmla="*/ 0 h 1142250"/>
              <a:gd name="connsiteX1" fmla="*/ 1403316 w 1403384"/>
              <a:gd name="connsiteY1" fmla="*/ 0 h 1142250"/>
              <a:gd name="connsiteX2" fmla="*/ 1398554 w 1403384"/>
              <a:gd name="connsiteY2" fmla="*/ 694575 h 1142250"/>
              <a:gd name="connsiteX3" fmla="*/ 0 w 1403384"/>
              <a:gd name="connsiteY3" fmla="*/ 1142250 h 1142250"/>
              <a:gd name="connsiteX4" fmla="*/ 0 w 1403384"/>
              <a:gd name="connsiteY4" fmla="*/ 0 h 1142250"/>
              <a:gd name="connsiteX0" fmla="*/ 0 w 1403421"/>
              <a:gd name="connsiteY0" fmla="*/ 0 h 1142250"/>
              <a:gd name="connsiteX1" fmla="*/ 1403316 w 1403421"/>
              <a:gd name="connsiteY1" fmla="*/ 0 h 1142250"/>
              <a:gd name="connsiteX2" fmla="*/ 1400935 w 1403421"/>
              <a:gd name="connsiteY2" fmla="*/ 696956 h 1142250"/>
              <a:gd name="connsiteX3" fmla="*/ 0 w 1403421"/>
              <a:gd name="connsiteY3" fmla="*/ 1142250 h 1142250"/>
              <a:gd name="connsiteX4" fmla="*/ 0 w 1403421"/>
              <a:gd name="connsiteY4" fmla="*/ 0 h 1142250"/>
              <a:gd name="connsiteX0" fmla="*/ 0 w 1403545"/>
              <a:gd name="connsiteY0" fmla="*/ 0 h 1142250"/>
              <a:gd name="connsiteX1" fmla="*/ 1403316 w 1403545"/>
              <a:gd name="connsiteY1" fmla="*/ 0 h 1142250"/>
              <a:gd name="connsiteX2" fmla="*/ 1403317 w 1403545"/>
              <a:gd name="connsiteY2" fmla="*/ 694574 h 1142250"/>
              <a:gd name="connsiteX3" fmla="*/ 0 w 1403545"/>
              <a:gd name="connsiteY3" fmla="*/ 1142250 h 1142250"/>
              <a:gd name="connsiteX4" fmla="*/ 0 w 1403545"/>
              <a:gd name="connsiteY4" fmla="*/ 0 h 114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3545" h="1142250">
                <a:moveTo>
                  <a:pt x="0" y="0"/>
                </a:moveTo>
                <a:lnTo>
                  <a:pt x="1403316" y="0"/>
                </a:lnTo>
                <a:cubicBezTo>
                  <a:pt x="1404110" y="230731"/>
                  <a:pt x="1402523" y="463843"/>
                  <a:pt x="1403317" y="694574"/>
                </a:cubicBezTo>
                <a:lnTo>
                  <a:pt x="0" y="1142250"/>
                </a:lnTo>
                <a:lnTo>
                  <a:pt x="0" y="0"/>
                </a:lnTo>
                <a:close/>
              </a:path>
            </a:pathLst>
          </a:custGeom>
          <a:solidFill>
            <a:srgbClr val="259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3368200" y="2829514"/>
            <a:ext cx="6946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ea typeface="Kozuka Gothic Pro H" panose="020B0800000000000000" pitchFamily="34" charset="-128"/>
              </a:rPr>
              <a:t>User Privacy Leakage in Joint Preference </a:t>
            </a:r>
          </a:p>
        </p:txBody>
      </p:sp>
      <p:sp>
        <p:nvSpPr>
          <p:cNvPr id="5" name="矩形 4"/>
          <p:cNvSpPr/>
          <p:nvPr/>
        </p:nvSpPr>
        <p:spPr>
          <a:xfrm>
            <a:off x="3952536" y="3572393"/>
            <a:ext cx="55840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ea typeface="Kozuka Gothic Pro H" panose="020B0800000000000000" pitchFamily="34" charset="-128"/>
              </a:rPr>
              <a:t>User Privacy Leakage in Location</a:t>
            </a:r>
          </a:p>
        </p:txBody>
      </p:sp>
      <p:sp>
        <p:nvSpPr>
          <p:cNvPr id="38" name="矩形 84"/>
          <p:cNvSpPr/>
          <p:nvPr/>
        </p:nvSpPr>
        <p:spPr>
          <a:xfrm flipV="1">
            <a:off x="1392137" y="2346000"/>
            <a:ext cx="1812036" cy="1142250"/>
          </a:xfrm>
          <a:custGeom>
            <a:avLst/>
            <a:gdLst>
              <a:gd name="connsiteX0" fmla="*/ 0 w 1403316"/>
              <a:gd name="connsiteY0" fmla="*/ 0 h 1142250"/>
              <a:gd name="connsiteX1" fmla="*/ 1403316 w 1403316"/>
              <a:gd name="connsiteY1" fmla="*/ 0 h 1142250"/>
              <a:gd name="connsiteX2" fmla="*/ 1403316 w 1403316"/>
              <a:gd name="connsiteY2" fmla="*/ 1142250 h 1142250"/>
              <a:gd name="connsiteX3" fmla="*/ 0 w 1403316"/>
              <a:gd name="connsiteY3" fmla="*/ 1142250 h 1142250"/>
              <a:gd name="connsiteX4" fmla="*/ 0 w 1403316"/>
              <a:gd name="connsiteY4" fmla="*/ 0 h 1142250"/>
              <a:gd name="connsiteX0" fmla="*/ 0 w 1403316"/>
              <a:gd name="connsiteY0" fmla="*/ 0 h 1142250"/>
              <a:gd name="connsiteX1" fmla="*/ 1403316 w 1403316"/>
              <a:gd name="connsiteY1" fmla="*/ 0 h 1142250"/>
              <a:gd name="connsiteX2" fmla="*/ 1403316 w 1403316"/>
              <a:gd name="connsiteY2" fmla="*/ 701719 h 1142250"/>
              <a:gd name="connsiteX3" fmla="*/ 0 w 1403316"/>
              <a:gd name="connsiteY3" fmla="*/ 1142250 h 1142250"/>
              <a:gd name="connsiteX4" fmla="*/ 0 w 1403316"/>
              <a:gd name="connsiteY4" fmla="*/ 0 h 1142250"/>
              <a:gd name="connsiteX0" fmla="*/ 0 w 1405697"/>
              <a:gd name="connsiteY0" fmla="*/ 0 h 1142250"/>
              <a:gd name="connsiteX1" fmla="*/ 1403316 w 1405697"/>
              <a:gd name="connsiteY1" fmla="*/ 0 h 1142250"/>
              <a:gd name="connsiteX2" fmla="*/ 1405697 w 1405697"/>
              <a:gd name="connsiteY2" fmla="*/ 692194 h 1142250"/>
              <a:gd name="connsiteX3" fmla="*/ 0 w 1405697"/>
              <a:gd name="connsiteY3" fmla="*/ 1142250 h 1142250"/>
              <a:gd name="connsiteX4" fmla="*/ 0 w 1405697"/>
              <a:gd name="connsiteY4" fmla="*/ 0 h 1142250"/>
              <a:gd name="connsiteX0" fmla="*/ 0 w 1405697"/>
              <a:gd name="connsiteY0" fmla="*/ 0 h 1142250"/>
              <a:gd name="connsiteX1" fmla="*/ 1403316 w 1405697"/>
              <a:gd name="connsiteY1" fmla="*/ 0 h 1142250"/>
              <a:gd name="connsiteX2" fmla="*/ 1405697 w 1405697"/>
              <a:gd name="connsiteY2" fmla="*/ 696956 h 1142250"/>
              <a:gd name="connsiteX3" fmla="*/ 0 w 1405697"/>
              <a:gd name="connsiteY3" fmla="*/ 1142250 h 1142250"/>
              <a:gd name="connsiteX4" fmla="*/ 0 w 1405697"/>
              <a:gd name="connsiteY4" fmla="*/ 0 h 1142250"/>
              <a:gd name="connsiteX0" fmla="*/ 0 w 1403384"/>
              <a:gd name="connsiteY0" fmla="*/ 0 h 1142250"/>
              <a:gd name="connsiteX1" fmla="*/ 1403316 w 1403384"/>
              <a:gd name="connsiteY1" fmla="*/ 0 h 1142250"/>
              <a:gd name="connsiteX2" fmla="*/ 1398554 w 1403384"/>
              <a:gd name="connsiteY2" fmla="*/ 694575 h 1142250"/>
              <a:gd name="connsiteX3" fmla="*/ 0 w 1403384"/>
              <a:gd name="connsiteY3" fmla="*/ 1142250 h 1142250"/>
              <a:gd name="connsiteX4" fmla="*/ 0 w 1403384"/>
              <a:gd name="connsiteY4" fmla="*/ 0 h 1142250"/>
              <a:gd name="connsiteX0" fmla="*/ 0 w 1403421"/>
              <a:gd name="connsiteY0" fmla="*/ 0 h 1142250"/>
              <a:gd name="connsiteX1" fmla="*/ 1403316 w 1403421"/>
              <a:gd name="connsiteY1" fmla="*/ 0 h 1142250"/>
              <a:gd name="connsiteX2" fmla="*/ 1400935 w 1403421"/>
              <a:gd name="connsiteY2" fmla="*/ 696956 h 1142250"/>
              <a:gd name="connsiteX3" fmla="*/ 0 w 1403421"/>
              <a:gd name="connsiteY3" fmla="*/ 1142250 h 1142250"/>
              <a:gd name="connsiteX4" fmla="*/ 0 w 1403421"/>
              <a:gd name="connsiteY4" fmla="*/ 0 h 1142250"/>
              <a:gd name="connsiteX0" fmla="*/ 0 w 1403545"/>
              <a:gd name="connsiteY0" fmla="*/ 0 h 1142250"/>
              <a:gd name="connsiteX1" fmla="*/ 1403316 w 1403545"/>
              <a:gd name="connsiteY1" fmla="*/ 0 h 1142250"/>
              <a:gd name="connsiteX2" fmla="*/ 1403317 w 1403545"/>
              <a:gd name="connsiteY2" fmla="*/ 694574 h 1142250"/>
              <a:gd name="connsiteX3" fmla="*/ 0 w 1403545"/>
              <a:gd name="connsiteY3" fmla="*/ 1142250 h 1142250"/>
              <a:gd name="connsiteX4" fmla="*/ 0 w 1403545"/>
              <a:gd name="connsiteY4" fmla="*/ 0 h 114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3545" h="1142250">
                <a:moveTo>
                  <a:pt x="0" y="0"/>
                </a:moveTo>
                <a:lnTo>
                  <a:pt x="1403316" y="0"/>
                </a:lnTo>
                <a:cubicBezTo>
                  <a:pt x="1404110" y="230731"/>
                  <a:pt x="1402523" y="463843"/>
                  <a:pt x="1403317" y="694574"/>
                </a:cubicBezTo>
                <a:lnTo>
                  <a:pt x="0" y="1142250"/>
                </a:lnTo>
                <a:lnTo>
                  <a:pt x="0" y="0"/>
                </a:lnTo>
                <a:close/>
              </a:path>
            </a:pathLst>
          </a:custGeom>
          <a:solidFill>
            <a:srgbClr val="434A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46CEF120-386A-4A64-B1B0-AACC424F5353}"/>
              </a:ext>
            </a:extLst>
          </p:cNvPr>
          <p:cNvSpPr/>
          <p:nvPr/>
        </p:nvSpPr>
        <p:spPr>
          <a:xfrm>
            <a:off x="592532" y="333890"/>
            <a:ext cx="8607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ea typeface="Kozuka Gothic Pr6N H" panose="020B0800000000000000" pitchFamily="34" charset="-128"/>
              </a:rPr>
              <a:t>Our</a:t>
            </a:r>
            <a:r>
              <a:rPr lang="zh-CN" altLang="en-US" sz="3600" dirty="0">
                <a:ea typeface="Kozuka Gothic Pr6N H" panose="020B0800000000000000" pitchFamily="34" charset="-128"/>
              </a:rPr>
              <a:t> </a:t>
            </a:r>
            <a:r>
              <a:rPr lang="en-US" altLang="zh-CN" sz="3600" dirty="0">
                <a:ea typeface="Kozuka Gothic Pr6N H" panose="020B0800000000000000" pitchFamily="34" charset="-128"/>
              </a:rPr>
              <a:t>Researches Related with Privacy Leakage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47487314-AFD7-4765-9CB1-EC88DD871EBE}"/>
              </a:ext>
            </a:extLst>
          </p:cNvPr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073961E3-F556-4939-B894-C75E4FE146AD}"/>
              </a:ext>
            </a:extLst>
          </p:cNvPr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43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69641CB-0249-4BE0-819E-4DBD1CADD9C7}"/>
              </a:ext>
            </a:extLst>
          </p:cNvPr>
          <p:cNvSpPr/>
          <p:nvPr/>
        </p:nvSpPr>
        <p:spPr>
          <a:xfrm>
            <a:off x="10957" y="-1471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41350" y="967963"/>
            <a:ext cx="742950" cy="0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94340" y="341605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55ABED"/>
                </a:solidFill>
                <a:ea typeface="Kozuka Gothic Pro H" panose="020B0800000000000000" pitchFamily="34" charset="-128"/>
              </a:rPr>
              <a:t>2.2</a:t>
            </a:r>
            <a:endParaRPr lang="zh-CN" altLang="en-US" sz="4000" dirty="0">
              <a:solidFill>
                <a:srgbClr val="55ABED"/>
              </a:solidFill>
              <a:ea typeface="Kozuka Gothic Pro H" panose="020B0800000000000000" pitchFamily="34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B8E9F64B-9D3D-410E-A6FA-3F1FD4148871}"/>
              </a:ext>
            </a:extLst>
          </p:cNvPr>
          <p:cNvSpPr/>
          <p:nvPr/>
        </p:nvSpPr>
        <p:spPr>
          <a:xfrm>
            <a:off x="1879155" y="464738"/>
            <a:ext cx="9160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ea typeface="Kozuka Gothic Pro H" panose="020B0800000000000000" pitchFamily="34" charset="-128"/>
              </a:rPr>
              <a:t>User Privacy Leakage in Future Location—Location Prediction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6D67C2C8-FBCB-40FA-BE02-AD61452D5F27}"/>
              </a:ext>
            </a:extLst>
          </p:cNvPr>
          <p:cNvSpPr txBox="1"/>
          <p:nvPr/>
        </p:nvSpPr>
        <p:spPr>
          <a:xfrm>
            <a:off x="268452" y="1241799"/>
            <a:ext cx="6083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ea typeface="Kozuka Gothic Pro B" panose="020B0800000000000000" pitchFamily="34" charset="-128"/>
              </a:rPr>
              <a:t>Location Based Social Network (LBSN)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1718DFA5-F8A1-42C1-96F1-9DC448C48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" y="1675849"/>
            <a:ext cx="4456063" cy="456322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77985862-F825-4155-BF6E-5D93F4B131CE}"/>
              </a:ext>
            </a:extLst>
          </p:cNvPr>
          <p:cNvSpPr txBox="1"/>
          <p:nvPr/>
        </p:nvSpPr>
        <p:spPr>
          <a:xfrm>
            <a:off x="5344544" y="1793823"/>
            <a:ext cx="6611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dirty="0">
                <a:ea typeface="Kozuka Gothic Pro B" panose="020B0800000000000000" pitchFamily="34" charset="-128"/>
              </a:rPr>
              <a:t>To predict the check-in location for a user u at any future time t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xmlns="" id="{9E010D4B-23B6-4051-B7A9-BC89ECAA2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8186" y="3175043"/>
            <a:ext cx="6843997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>
                <a:latin typeface="Adobe Hebrew" panose="02040503050201020203" pitchFamily="18" charset="-79"/>
                <a:ea typeface="黑体" pitchFamily="49" charset="-122"/>
                <a:cs typeface="Adobe Hebrew" panose="02040503050201020203" pitchFamily="18" charset="-79"/>
              </a:rPr>
              <a:t>Given</a:t>
            </a:r>
            <a:r>
              <a:rPr lang="zh-CN" altLang="zh-CN" sz="2400" b="1" dirty="0">
                <a:latin typeface="Adobe Hebrew" panose="02040503050201020203" pitchFamily="18" charset="-79"/>
                <a:ea typeface="黑体" pitchFamily="49" charset="-122"/>
                <a:cs typeface="Adobe Hebrew" panose="02040503050201020203" pitchFamily="18" charset="-79"/>
              </a:rPr>
              <a:t>：</a:t>
            </a:r>
            <a:endParaRPr lang="en-US" altLang="zh-CN" sz="2400" dirty="0">
              <a:latin typeface="Adobe Hebrew" panose="02040503050201020203" pitchFamily="18" charset="-79"/>
              <a:ea typeface="黑体" pitchFamily="49" charset="-122"/>
              <a:cs typeface="Adobe Hebrew" panose="02040503050201020203" pitchFamily="18" charset="-79"/>
            </a:endParaRPr>
          </a:p>
          <a:p>
            <a:pPr algn="just"/>
            <a:r>
              <a:rPr lang="en-US" altLang="zh-CN" sz="2400" dirty="0">
                <a:latin typeface="Adobe Hebrew" panose="02040503050201020203" pitchFamily="18" charset="-79"/>
                <a:cs typeface="Adobe Hebrew" panose="02040503050201020203" pitchFamily="18" charset="-79"/>
              </a:rPr>
              <a:t>(a) A user </a:t>
            </a:r>
            <a:r>
              <a:rPr lang="en-US" altLang="zh-CN" sz="2400" i="1" dirty="0">
                <a:latin typeface="Adobe Hebrew" panose="02040503050201020203" pitchFamily="18" charset="-79"/>
                <a:cs typeface="Adobe Hebrew" panose="02040503050201020203" pitchFamily="18" charset="-79"/>
              </a:rPr>
              <a:t>u</a:t>
            </a:r>
            <a:r>
              <a:rPr lang="en-US" altLang="zh-CN" sz="2400" i="1" baseline="-25000" dirty="0">
                <a:latin typeface="Adobe Hebrew" panose="02040503050201020203" pitchFamily="18" charset="-79"/>
                <a:cs typeface="Adobe Hebrew" panose="02040503050201020203" pitchFamily="18" charset="-79"/>
              </a:rPr>
              <a:t>i</a:t>
            </a:r>
            <a:r>
              <a:rPr lang="en-US" altLang="zh-CN" sz="2400" i="1" dirty="0">
                <a:latin typeface="Adobe Hebrew" panose="02040503050201020203" pitchFamily="18" charset="-79"/>
                <a:cs typeface="Adobe Hebrew" panose="02040503050201020203" pitchFamily="18" charset="-79"/>
              </a:rPr>
              <a:t>’</a:t>
            </a:r>
            <a:r>
              <a:rPr lang="en-US" altLang="zh-CN" sz="2400" dirty="0">
                <a:latin typeface="Adobe Hebrew" panose="02040503050201020203" pitchFamily="18" charset="-79"/>
                <a:cs typeface="Adobe Hebrew" panose="02040503050201020203" pitchFamily="18" charset="-79"/>
              </a:rPr>
              <a:t>s check-in records with </a:t>
            </a:r>
            <a:r>
              <a:rPr lang="en-US" altLang="zh-CN" sz="2400" i="1" dirty="0">
                <a:latin typeface="Adobe Hebrew" panose="02040503050201020203" pitchFamily="18" charset="-79"/>
                <a:cs typeface="Adobe Hebrew" panose="02040503050201020203" pitchFamily="18" charset="-79"/>
              </a:rPr>
              <a:t>L</a:t>
            </a:r>
            <a:r>
              <a:rPr lang="en-US" altLang="zh-CN" sz="2400" i="1" baseline="-25000" dirty="0">
                <a:latin typeface="Adobe Hebrew" panose="02040503050201020203" pitchFamily="18" charset="-79"/>
                <a:cs typeface="Adobe Hebrew" panose="02040503050201020203" pitchFamily="18" charset="-79"/>
              </a:rPr>
              <a:t>i</a:t>
            </a:r>
            <a:r>
              <a:rPr lang="en-US" altLang="zh-CN" sz="2400" i="1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altLang="zh-CN" sz="2400" dirty="0">
                <a:latin typeface="Adobe Hebrew" panose="02040503050201020203" pitchFamily="18" charset="-79"/>
                <a:cs typeface="Adobe Hebrew" panose="02040503050201020203" pitchFamily="18" charset="-79"/>
              </a:rPr>
              <a:t>distinct locations</a:t>
            </a:r>
          </a:p>
          <a:p>
            <a:pPr algn="just"/>
            <a:r>
              <a:rPr lang="en-US" altLang="zh-CN" sz="2400" dirty="0">
                <a:latin typeface="Adobe Hebrew" panose="02040503050201020203" pitchFamily="18" charset="-79"/>
                <a:cs typeface="Adobe Hebrew" panose="02040503050201020203" pitchFamily="18" charset="-79"/>
              </a:rPr>
              <a:t>(b) A specific time </a:t>
            </a:r>
            <a:r>
              <a:rPr lang="en-US" altLang="zh-CN" sz="2400" i="1" dirty="0">
                <a:latin typeface="Adobe Hebrew" panose="02040503050201020203" pitchFamily="18" charset="-79"/>
                <a:cs typeface="Adobe Hebrew" panose="02040503050201020203" pitchFamily="18" charset="-79"/>
              </a:rPr>
              <a:t>t</a:t>
            </a:r>
            <a:r>
              <a:rPr lang="en-US" altLang="zh-CN" sz="2400" dirty="0">
                <a:latin typeface="Adobe Hebrew" panose="02040503050201020203" pitchFamily="18" charset="-79"/>
                <a:cs typeface="Adobe Hebrew" panose="02040503050201020203" pitchFamily="18" charset="-79"/>
              </a:rPr>
              <a:t> accurate to hour</a:t>
            </a:r>
          </a:p>
          <a:p>
            <a:pPr algn="just"/>
            <a:endParaRPr lang="en-US" altLang="zh-CN" sz="24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 algn="just"/>
            <a:r>
              <a:rPr lang="en-US" altLang="zh-CN" sz="2400" dirty="0">
                <a:latin typeface="Adobe Hebrew" panose="02040503050201020203" pitchFamily="18" charset="-79"/>
                <a:cs typeface="Adobe Hebrew" panose="02040503050201020203" pitchFamily="18" charset="-79"/>
              </a:rPr>
              <a:t>The model is to </a:t>
            </a:r>
            <a:r>
              <a:rPr lang="en-US" altLang="zh-CN" sz="2400" dirty="0">
                <a:solidFill>
                  <a:srgbClr val="259DF2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rank all the </a:t>
            </a:r>
            <a:r>
              <a:rPr lang="en-US" altLang="zh-CN" sz="2400" i="1" dirty="0">
                <a:solidFill>
                  <a:srgbClr val="259DF2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L</a:t>
            </a:r>
            <a:r>
              <a:rPr lang="en-US" altLang="zh-CN" sz="2400" i="1" baseline="-25000" dirty="0">
                <a:solidFill>
                  <a:srgbClr val="259DF2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i</a:t>
            </a:r>
            <a:r>
              <a:rPr lang="en-US" altLang="zh-CN" sz="2400" dirty="0">
                <a:solidFill>
                  <a:srgbClr val="259DF2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locations </a:t>
            </a:r>
            <a:r>
              <a:rPr lang="en-US" altLang="zh-CN" sz="2400" dirty="0">
                <a:latin typeface="Adobe Hebrew" panose="02040503050201020203" pitchFamily="18" charset="-79"/>
                <a:cs typeface="Adobe Hebrew" panose="02040503050201020203" pitchFamily="18" charset="-79"/>
              </a:rPr>
              <a:t>so that the exact location </a:t>
            </a:r>
            <a:r>
              <a:rPr lang="en-US" altLang="zh-CN" sz="2400" i="1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u</a:t>
            </a:r>
            <a:r>
              <a:rPr lang="en-US" altLang="zh-CN" sz="2400" i="1" baseline="-250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i</a:t>
            </a:r>
            <a:r>
              <a:rPr lang="en-US" altLang="zh-CN" sz="2400" dirty="0">
                <a:latin typeface="Adobe Hebrew" panose="02040503050201020203" pitchFamily="18" charset="-79"/>
                <a:cs typeface="Adobe Hebrew" panose="02040503050201020203" pitchFamily="18" charset="-79"/>
              </a:rPr>
              <a:t> will visit at time </a:t>
            </a:r>
            <a:r>
              <a:rPr lang="en-US" altLang="zh-CN" sz="2400" i="1" dirty="0">
                <a:latin typeface="Adobe Hebrew" panose="02040503050201020203" pitchFamily="18" charset="-79"/>
                <a:cs typeface="Adobe Hebrew" panose="02040503050201020203" pitchFamily="18" charset="-79"/>
              </a:rPr>
              <a:t>t</a:t>
            </a:r>
            <a:r>
              <a:rPr lang="en-US" altLang="zh-CN" sz="2400" dirty="0">
                <a:latin typeface="Adobe Hebrew" panose="02040503050201020203" pitchFamily="18" charset="-79"/>
                <a:cs typeface="Adobe Hebrew" panose="02040503050201020203" pitchFamily="18" charset="-79"/>
              </a:rPr>
              <a:t> is ranked </a:t>
            </a:r>
            <a:r>
              <a:rPr lang="en-US" altLang="zh-CN" sz="2400" dirty="0">
                <a:solidFill>
                  <a:srgbClr val="259DF2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at the highest possible position </a:t>
            </a:r>
            <a:r>
              <a:rPr lang="en-US" altLang="zh-CN" sz="2400" dirty="0">
                <a:latin typeface="Adobe Hebrew" panose="02040503050201020203" pitchFamily="18" charset="-79"/>
                <a:cs typeface="Adobe Hebrew" panose="02040503050201020203" pitchFamily="18" charset="-79"/>
              </a:rPr>
              <a:t>in the ranking list.</a:t>
            </a:r>
            <a:endParaRPr lang="zh-CN" altLang="zh-CN" sz="2400" dirty="0">
              <a:latin typeface="Adobe Hebrew" panose="02040503050201020203" pitchFamily="18" charset="-79"/>
              <a:ea typeface="黑体" pitchFamily="49" charset="-122"/>
              <a:cs typeface="Adobe Hebrew" panose="02040503050201020203" pitchFamily="18" charset="-79"/>
            </a:endParaRPr>
          </a:p>
          <a:p>
            <a:pPr algn="just" eaLnBrk="0" hangingPunct="0">
              <a:defRPr/>
            </a:pPr>
            <a:endParaRPr lang="en-US" altLang="zh-CN" dirty="0">
              <a:latin typeface="Adobe Hebrew" panose="02040503050201020203" pitchFamily="18" charset="-79"/>
              <a:ea typeface="MS PGothic" pitchFamily="34" charset="-128"/>
              <a:cs typeface="Adobe Hebrew" panose="02040503050201020203" pitchFamily="18" charset="-79"/>
            </a:endParaRPr>
          </a:p>
        </p:txBody>
      </p:sp>
      <p:sp>
        <p:nvSpPr>
          <p:cNvPr id="17" name="矩形 8">
            <a:extLst>
              <a:ext uri="{FF2B5EF4-FFF2-40B4-BE49-F238E27FC236}">
                <a16:creationId xmlns:a16="http://schemas.microsoft.com/office/drawing/2014/main" xmlns="" id="{3BE3DF81-CB4F-4B5C-B64A-07796993D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4544" y="2729078"/>
            <a:ext cx="40195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rgbClr val="FF0000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  <a:cs typeface="+mj-cs"/>
              </a:rPr>
              <a:t>Scoring model </a:t>
            </a:r>
            <a:r>
              <a:rPr lang="en-US" altLang="zh-CN" sz="2400" b="1" dirty="0">
                <a:latin typeface="Kozuka Gothic Pro B" panose="020B0800000000000000" pitchFamily="34" charset="-128"/>
                <a:ea typeface="Kozuka Gothic Pro B" panose="020B0800000000000000" pitchFamily="34" charset="-128"/>
                <a:cs typeface="+mj-cs"/>
              </a:rPr>
              <a:t>definition:</a:t>
            </a:r>
          </a:p>
        </p:txBody>
      </p:sp>
    </p:spTree>
    <p:extLst>
      <p:ext uri="{BB962C8B-B14F-4D97-AF65-F5344CB8AC3E}">
        <p14:creationId xmlns:p14="http://schemas.microsoft.com/office/powerpoint/2010/main" val="270636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3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69641CB-0249-4BE0-819E-4DBD1CADD9C7}"/>
              </a:ext>
            </a:extLst>
          </p:cNvPr>
          <p:cNvSpPr/>
          <p:nvPr/>
        </p:nvSpPr>
        <p:spPr>
          <a:xfrm>
            <a:off x="10957" y="-1471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41350" y="967963"/>
            <a:ext cx="742950" cy="0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94340" y="341605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55ABED"/>
                </a:solidFill>
                <a:ea typeface="Kozuka Gothic Pro H" panose="020B0800000000000000" pitchFamily="34" charset="-128"/>
              </a:rPr>
              <a:t>2.2</a:t>
            </a:r>
            <a:endParaRPr lang="zh-CN" altLang="en-US" sz="4000" dirty="0">
              <a:solidFill>
                <a:srgbClr val="55ABED"/>
              </a:solidFill>
              <a:ea typeface="Kozuka Gothic Pro H" panose="020B0800000000000000" pitchFamily="34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B8E9F64B-9D3D-410E-A6FA-3F1FD4148871}"/>
              </a:ext>
            </a:extLst>
          </p:cNvPr>
          <p:cNvSpPr/>
          <p:nvPr/>
        </p:nvSpPr>
        <p:spPr>
          <a:xfrm>
            <a:off x="1879155" y="464738"/>
            <a:ext cx="9160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ea typeface="Kozuka Gothic Pro H" panose="020B0800000000000000" pitchFamily="34" charset="-128"/>
              </a:rPr>
              <a:t>User Privacy Leakage in Future Location—Location Prediction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6D67C2C8-FBCB-40FA-BE02-AD61452D5F27}"/>
              </a:ext>
            </a:extLst>
          </p:cNvPr>
          <p:cNvSpPr txBox="1"/>
          <p:nvPr/>
        </p:nvSpPr>
        <p:spPr>
          <a:xfrm>
            <a:off x="580571" y="1227682"/>
            <a:ext cx="2486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ea typeface="Kozuka Gothic Pro B" panose="020B0800000000000000" pitchFamily="34" charset="-128"/>
              </a:rPr>
              <a:t>Scoring Model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3457D976-2930-405A-99F9-374E7ECFE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85" y="1628588"/>
            <a:ext cx="97663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69641CB-0249-4BE0-819E-4DBD1CADD9C7}"/>
              </a:ext>
            </a:extLst>
          </p:cNvPr>
          <p:cNvSpPr/>
          <p:nvPr/>
        </p:nvSpPr>
        <p:spPr>
          <a:xfrm>
            <a:off x="10957" y="-1471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41350" y="967963"/>
            <a:ext cx="742950" cy="0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94340" y="341605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55ABED"/>
                </a:solidFill>
                <a:ea typeface="Kozuka Gothic Pro H" panose="020B0800000000000000" pitchFamily="34" charset="-128"/>
              </a:rPr>
              <a:t>2.2</a:t>
            </a:r>
            <a:endParaRPr lang="zh-CN" altLang="en-US" sz="4000" dirty="0">
              <a:solidFill>
                <a:srgbClr val="55ABED"/>
              </a:solidFill>
              <a:ea typeface="Kozuka Gothic Pro H" panose="020B0800000000000000" pitchFamily="34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B8E9F64B-9D3D-410E-A6FA-3F1FD4148871}"/>
              </a:ext>
            </a:extLst>
          </p:cNvPr>
          <p:cNvSpPr/>
          <p:nvPr/>
        </p:nvSpPr>
        <p:spPr>
          <a:xfrm>
            <a:off x="1879155" y="464738"/>
            <a:ext cx="9160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ea typeface="Kozuka Gothic Pro H" panose="020B0800000000000000" pitchFamily="34" charset="-128"/>
              </a:rPr>
              <a:t>User Privacy Leakage in Future Location—Location Prediction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xmlns="" id="{BFFD77E5-D611-4127-9D52-1D5CC15330ED}"/>
              </a:ext>
            </a:extLst>
          </p:cNvPr>
          <p:cNvSpPr txBox="1">
            <a:spLocks/>
          </p:cNvSpPr>
          <p:nvPr/>
        </p:nvSpPr>
        <p:spPr>
          <a:xfrm>
            <a:off x="594340" y="1467407"/>
            <a:ext cx="10689938" cy="328769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latin typeface="Kozuka Gothic Pro B" panose="020B0800000000000000" pitchFamily="34" charset="-128"/>
                <a:ea typeface="Kozuka Gothic Pro B" panose="020B0800000000000000" pitchFamily="34" charset="-128"/>
                <a:cs typeface="+mj-cs"/>
              </a:rPr>
              <a:t>Basic steps of scoring model based location prediction:</a:t>
            </a:r>
            <a:endParaRPr lang="en-US" altLang="zh-CN" sz="24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Adobe Hebrew" panose="02040503050201020203" pitchFamily="18" charset="-79"/>
                <a:ea typeface="黑体" panose="02010609060101010101" pitchFamily="49" charset="-122"/>
                <a:cs typeface="Adobe Hebrew" panose="02040503050201020203" pitchFamily="18" charset="-79"/>
              </a:rPr>
              <a:t>Feature extraction (12 features including time periodicity, global popularity and personal preference)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Adobe Hebrew" panose="02040503050201020203" pitchFamily="18" charset="-79"/>
                <a:ea typeface="黑体" panose="02010609060101010101" pitchFamily="49" charset="-122"/>
                <a:cs typeface="Adobe Hebrew" panose="02040503050201020203" pitchFamily="18" charset="-79"/>
              </a:rPr>
              <a:t>Feature combination using a weighted sum approach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Adobe Hebrew" panose="02040503050201020203" pitchFamily="18" charset="-79"/>
                <a:cs typeface="Adobe Hebrew" panose="02040503050201020203" pitchFamily="18" charset="-79"/>
              </a:rPr>
              <a:t>Candidate locations ranking according to scores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Adobe Hebrew" panose="02040503050201020203" pitchFamily="18" charset="-79"/>
                <a:ea typeface="黑体" panose="02010609060101010101" pitchFamily="49" charset="-122"/>
                <a:cs typeface="Adobe Hebrew" panose="02040503050201020203" pitchFamily="18" charset="-79"/>
              </a:rPr>
              <a:t>Top-</a:t>
            </a:r>
            <a:r>
              <a:rPr lang="en-US" altLang="zh-CN" sz="2400" i="1" dirty="0">
                <a:latin typeface="Adobe Hebrew" panose="02040503050201020203" pitchFamily="18" charset="-79"/>
                <a:ea typeface="黑体" panose="02010609060101010101" pitchFamily="49" charset="-122"/>
                <a:cs typeface="Adobe Hebrew" panose="02040503050201020203" pitchFamily="18" charset="-79"/>
              </a:rPr>
              <a:t>N</a:t>
            </a:r>
            <a:r>
              <a:rPr lang="en-US" altLang="zh-CN" sz="2400" dirty="0">
                <a:latin typeface="Adobe Hebrew" panose="02040503050201020203" pitchFamily="18" charset="-79"/>
                <a:ea typeface="黑体" panose="02010609060101010101" pitchFamily="49" charset="-122"/>
                <a:cs typeface="Adobe Hebrew" panose="02040503050201020203" pitchFamily="18" charset="-79"/>
              </a:rPr>
              <a:t> location prediction</a:t>
            </a:r>
            <a:endParaRPr lang="zh-CN" altLang="en-US" sz="24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4990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69641CB-0249-4BE0-819E-4DBD1CADD9C7}"/>
              </a:ext>
            </a:extLst>
          </p:cNvPr>
          <p:cNvSpPr/>
          <p:nvPr/>
        </p:nvSpPr>
        <p:spPr>
          <a:xfrm>
            <a:off x="10957" y="-1471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41350" y="967963"/>
            <a:ext cx="742950" cy="0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94340" y="341605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55ABED"/>
                </a:solidFill>
                <a:ea typeface="Kozuka Gothic Pro H" panose="020B0800000000000000" pitchFamily="34" charset="-128"/>
              </a:rPr>
              <a:t>2.2</a:t>
            </a:r>
            <a:endParaRPr lang="zh-CN" altLang="en-US" sz="4000" dirty="0">
              <a:solidFill>
                <a:srgbClr val="55ABED"/>
              </a:solidFill>
              <a:ea typeface="Kozuka Gothic Pro H" panose="020B0800000000000000" pitchFamily="34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B8E9F64B-9D3D-410E-A6FA-3F1FD4148871}"/>
              </a:ext>
            </a:extLst>
          </p:cNvPr>
          <p:cNvSpPr/>
          <p:nvPr/>
        </p:nvSpPr>
        <p:spPr>
          <a:xfrm>
            <a:off x="1879155" y="464738"/>
            <a:ext cx="9160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ea typeface="Kozuka Gothic Pro H" panose="020B0800000000000000" pitchFamily="34" charset="-128"/>
              </a:rPr>
              <a:t>User Privacy Leakage in Future Location—Location Prediction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6D67C2C8-FBCB-40FA-BE02-AD61452D5F27}"/>
              </a:ext>
            </a:extLst>
          </p:cNvPr>
          <p:cNvSpPr txBox="1"/>
          <p:nvPr/>
        </p:nvSpPr>
        <p:spPr>
          <a:xfrm>
            <a:off x="580571" y="1227682"/>
            <a:ext cx="3343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ea typeface="Kozuka Gothic Pro B" panose="020B0800000000000000" pitchFamily="34" charset="-128"/>
              </a:rPr>
              <a:t>Experimental Results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0C1D707A-0DFD-4098-AA61-1F16ABE79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3" y="2448369"/>
            <a:ext cx="3807260" cy="285544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CFFA228F-F2AC-4388-950D-F7ECEA872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619" y="2448743"/>
            <a:ext cx="3806761" cy="28550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82F7C401-4CE7-4326-B0AF-32954CE13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687" y="2449491"/>
            <a:ext cx="3806263" cy="285469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BA4032EB-A9E6-4894-8017-688335A3B1D1}"/>
              </a:ext>
            </a:extLst>
          </p:cNvPr>
          <p:cNvSpPr/>
          <p:nvPr/>
        </p:nvSpPr>
        <p:spPr>
          <a:xfrm>
            <a:off x="1233894" y="1742665"/>
            <a:ext cx="10189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mean </a:t>
            </a:r>
            <a:r>
              <a:rPr lang="en-US" altLang="zh-CN" sz="2400" i="1" dirty="0">
                <a:latin typeface="Times New Roman" charset="0"/>
                <a:ea typeface="Times New Roman" charset="0"/>
                <a:cs typeface="Times New Roman" charset="0"/>
              </a:rPr>
              <a:t>Accuracy@N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 results.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xmlns="" id="{D6171C8F-8B23-42C4-BA16-595193C8D453}"/>
              </a:ext>
            </a:extLst>
          </p:cNvPr>
          <p:cNvSpPr/>
          <p:nvPr/>
        </p:nvSpPr>
        <p:spPr>
          <a:xfrm>
            <a:off x="617782" y="4555670"/>
            <a:ext cx="389964" cy="201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xmlns="" id="{6D662416-E2EE-4C68-AA39-CBFB33CDA868}"/>
              </a:ext>
            </a:extLst>
          </p:cNvPr>
          <p:cNvSpPr/>
          <p:nvPr/>
        </p:nvSpPr>
        <p:spPr>
          <a:xfrm>
            <a:off x="1597801" y="4071256"/>
            <a:ext cx="389964" cy="201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xmlns="" id="{C48C2B9F-D9A1-412F-96A4-361622E93900}"/>
              </a:ext>
            </a:extLst>
          </p:cNvPr>
          <p:cNvSpPr/>
          <p:nvPr/>
        </p:nvSpPr>
        <p:spPr>
          <a:xfrm>
            <a:off x="2599287" y="3674385"/>
            <a:ext cx="389964" cy="201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xmlns="" id="{8CF5609B-5EF5-44EE-AA37-29DEE8DF1B81}"/>
              </a:ext>
            </a:extLst>
          </p:cNvPr>
          <p:cNvSpPr/>
          <p:nvPr/>
        </p:nvSpPr>
        <p:spPr>
          <a:xfrm>
            <a:off x="4558715" y="4422159"/>
            <a:ext cx="389964" cy="201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xmlns="" id="{114C1F5B-335D-433B-94CA-EAD81E584E93}"/>
              </a:ext>
            </a:extLst>
          </p:cNvPr>
          <p:cNvSpPr/>
          <p:nvPr/>
        </p:nvSpPr>
        <p:spPr>
          <a:xfrm>
            <a:off x="5570730" y="3641727"/>
            <a:ext cx="389964" cy="201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xmlns="" id="{94DBEF35-8592-4313-8E8C-21D383CDFF00}"/>
              </a:ext>
            </a:extLst>
          </p:cNvPr>
          <p:cNvSpPr/>
          <p:nvPr/>
        </p:nvSpPr>
        <p:spPr>
          <a:xfrm>
            <a:off x="6539559" y="3155318"/>
            <a:ext cx="389964" cy="201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C148F0C1-7DEF-402D-985F-B1C102E3E25C}"/>
              </a:ext>
            </a:extLst>
          </p:cNvPr>
          <p:cNvSpPr/>
          <p:nvPr/>
        </p:nvSpPr>
        <p:spPr>
          <a:xfrm>
            <a:off x="8515751" y="4431828"/>
            <a:ext cx="389964" cy="201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8079E520-87DB-47B3-81E3-7049911351CD}"/>
              </a:ext>
            </a:extLst>
          </p:cNvPr>
          <p:cNvSpPr/>
          <p:nvPr/>
        </p:nvSpPr>
        <p:spPr>
          <a:xfrm>
            <a:off x="9482455" y="3573532"/>
            <a:ext cx="389964" cy="201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F0FA97BA-248C-4408-95C6-89370AA6D624}"/>
              </a:ext>
            </a:extLst>
          </p:cNvPr>
          <p:cNvSpPr/>
          <p:nvPr/>
        </p:nvSpPr>
        <p:spPr>
          <a:xfrm>
            <a:off x="10480187" y="3054784"/>
            <a:ext cx="389964" cy="201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4E578EAC-7000-475D-8CCF-7E5BE0E39C84}"/>
              </a:ext>
            </a:extLst>
          </p:cNvPr>
          <p:cNvSpPr txBox="1"/>
          <p:nvPr/>
        </p:nvSpPr>
        <p:spPr>
          <a:xfrm>
            <a:off x="374763" y="5355840"/>
            <a:ext cx="11600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/>
              <a:t>According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graph,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NYC,</a:t>
            </a:r>
            <a:r>
              <a:rPr lang="zh-CN" altLang="en-US" sz="2400" dirty="0"/>
              <a:t> </a:t>
            </a:r>
            <a:r>
              <a:rPr lang="en-US" altLang="zh-CN" sz="2400" dirty="0" err="1"/>
              <a:t>NYC_pub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 err="1"/>
              <a:t>TKY_pub</a:t>
            </a:r>
            <a:r>
              <a:rPr lang="zh-CN" altLang="en-US" sz="2400" dirty="0"/>
              <a:t> </a:t>
            </a:r>
            <a:r>
              <a:rPr lang="en-US" altLang="zh-CN" sz="2400" dirty="0"/>
              <a:t>datasets,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method‘s</a:t>
            </a:r>
            <a:r>
              <a:rPr lang="zh-CN" altLang="en-US" sz="2400" dirty="0"/>
              <a:t> </a:t>
            </a:r>
            <a:r>
              <a:rPr lang="en-US" altLang="zh-CN" sz="2400" dirty="0"/>
              <a:t>accuracy</a:t>
            </a:r>
            <a:r>
              <a:rPr lang="zh-CN" altLang="en-US" sz="2400" dirty="0"/>
              <a:t> </a:t>
            </a:r>
            <a:r>
              <a:rPr lang="en-US" altLang="zh-CN" sz="2400" dirty="0"/>
              <a:t>increase</a:t>
            </a:r>
            <a:r>
              <a:rPr lang="zh-CN" altLang="en-US" sz="2400" dirty="0"/>
              <a:t> </a:t>
            </a:r>
            <a:r>
              <a:rPr lang="en-US" altLang="zh-CN" sz="2400" dirty="0"/>
              <a:t>over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chemeClr val="tx2"/>
                </a:solidFill>
                <a:ea typeface="Times New Roman" charset="0"/>
                <a:cs typeface="Times New Roman" charset="0"/>
              </a:rPr>
              <a:t>prediction list size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our</a:t>
            </a:r>
            <a:r>
              <a:rPr lang="zh-CN" altLang="en-US" sz="2400" dirty="0"/>
              <a:t> </a:t>
            </a:r>
            <a:r>
              <a:rPr lang="en-US" altLang="zh-CN" sz="2400" dirty="0"/>
              <a:t>scoring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always</a:t>
            </a:r>
            <a:r>
              <a:rPr lang="zh-CN" altLang="en-US" sz="2400" dirty="0"/>
              <a:t> </a:t>
            </a:r>
            <a:r>
              <a:rPr lang="en-US" altLang="zh-CN" sz="2400" dirty="0"/>
              <a:t>maintains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best</a:t>
            </a:r>
            <a:r>
              <a:rPr lang="zh-CN" altLang="en-US" sz="2400" dirty="0"/>
              <a:t> </a:t>
            </a:r>
            <a:r>
              <a:rPr lang="en-US" altLang="zh-CN" sz="2400" dirty="0"/>
              <a:t>accuracy</a:t>
            </a:r>
            <a:r>
              <a:rPr lang="zh-CN" altLang="en-US" sz="2400" dirty="0"/>
              <a:t> </a:t>
            </a:r>
            <a:r>
              <a:rPr lang="en-US" altLang="zh-CN" sz="2400" dirty="0"/>
              <a:t>compared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other</a:t>
            </a:r>
            <a:r>
              <a:rPr lang="zh-CN" altLang="en-US" sz="2400" dirty="0"/>
              <a:t> </a:t>
            </a:r>
            <a:r>
              <a:rPr lang="en-US" altLang="zh-CN" sz="2400" dirty="0"/>
              <a:t>model.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4955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69641CB-0249-4BE0-819E-4DBD1CADD9C7}"/>
              </a:ext>
            </a:extLst>
          </p:cNvPr>
          <p:cNvSpPr/>
          <p:nvPr/>
        </p:nvSpPr>
        <p:spPr>
          <a:xfrm>
            <a:off x="10957" y="-1471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41350" y="967963"/>
            <a:ext cx="742950" cy="0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94340" y="341605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55ABED"/>
                </a:solidFill>
                <a:ea typeface="Kozuka Gothic Pro H" panose="020B0800000000000000" pitchFamily="34" charset="-128"/>
              </a:rPr>
              <a:t>2.2</a:t>
            </a:r>
            <a:endParaRPr lang="zh-CN" altLang="en-US" sz="4000" dirty="0">
              <a:solidFill>
                <a:srgbClr val="55ABED"/>
              </a:solidFill>
              <a:ea typeface="Kozuka Gothic Pro H" panose="020B0800000000000000" pitchFamily="34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B8E9F64B-9D3D-410E-A6FA-3F1FD4148871}"/>
              </a:ext>
            </a:extLst>
          </p:cNvPr>
          <p:cNvSpPr/>
          <p:nvPr/>
        </p:nvSpPr>
        <p:spPr>
          <a:xfrm>
            <a:off x="1879155" y="464738"/>
            <a:ext cx="9160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ea typeface="Kozuka Gothic Pro H" panose="020B0800000000000000" pitchFamily="34" charset="-128"/>
              </a:rPr>
              <a:t>User Privacy Leakage in Future Location—Location Prediction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6D67C2C8-FBCB-40FA-BE02-AD61452D5F27}"/>
              </a:ext>
            </a:extLst>
          </p:cNvPr>
          <p:cNvSpPr txBox="1"/>
          <p:nvPr/>
        </p:nvSpPr>
        <p:spPr>
          <a:xfrm>
            <a:off x="268452" y="1241799"/>
            <a:ext cx="6083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ea typeface="Kozuka Gothic Pro B" panose="020B0800000000000000" pitchFamily="34" charset="-128"/>
              </a:rPr>
              <a:t>Location Based Social Network (LBSN)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1718DFA5-F8A1-42C1-96F1-9DC448C48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" y="1675849"/>
            <a:ext cx="4456063" cy="456322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77985862-F825-4155-BF6E-5D93F4B131CE}"/>
              </a:ext>
            </a:extLst>
          </p:cNvPr>
          <p:cNvSpPr txBox="1"/>
          <p:nvPr/>
        </p:nvSpPr>
        <p:spPr>
          <a:xfrm>
            <a:off x="5470311" y="1876678"/>
            <a:ext cx="6611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dirty="0">
                <a:ea typeface="Kozuka Gothic Pro B" panose="020B0800000000000000" pitchFamily="34" charset="-128"/>
              </a:rPr>
              <a:t>To predict the check-in location for a user u at any future time t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xmlns="" id="{60B7DA60-2E20-4119-92B7-819C70F3A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4545" y="3429000"/>
            <a:ext cx="661128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dobe Hebrew" panose="02040503050201020203" pitchFamily="18" charset="-79"/>
                <a:ea typeface="黑体" pitchFamily="49" charset="-122"/>
                <a:cs typeface="Adobe Hebrew" panose="02040503050201020203" pitchFamily="18" charset="-79"/>
              </a:rPr>
              <a:t>Given</a:t>
            </a:r>
            <a:r>
              <a:rPr lang="zh-CN" altLang="zh-CN" sz="2400" b="1" dirty="0">
                <a:latin typeface="Adobe Hebrew" panose="02040503050201020203" pitchFamily="18" charset="-79"/>
                <a:ea typeface="黑体" pitchFamily="49" charset="-122"/>
                <a:cs typeface="Adobe Hebrew" panose="02040503050201020203" pitchFamily="18" charset="-79"/>
              </a:rPr>
              <a:t>：</a:t>
            </a:r>
            <a:endParaRPr lang="en-US" altLang="zh-CN" sz="2400" dirty="0">
              <a:latin typeface="Adobe Hebrew" panose="02040503050201020203" pitchFamily="18" charset="-79"/>
              <a:ea typeface="黑体" pitchFamily="49" charset="-122"/>
              <a:cs typeface="Adobe Hebrew" panose="02040503050201020203" pitchFamily="18" charset="-79"/>
            </a:endParaRPr>
          </a:p>
          <a:p>
            <a:r>
              <a:rPr lang="en-US" altLang="zh-CN" sz="2400" dirty="0">
                <a:latin typeface="Adobe Hebrew" panose="02040503050201020203" pitchFamily="18" charset="-79"/>
                <a:cs typeface="Adobe Hebrew" panose="02040503050201020203" pitchFamily="18" charset="-79"/>
              </a:rPr>
              <a:t>(a) A user </a:t>
            </a:r>
            <a:r>
              <a:rPr lang="en-US" altLang="zh-CN" sz="2400" i="1" dirty="0">
                <a:latin typeface="Adobe Hebrew" panose="02040503050201020203" pitchFamily="18" charset="-79"/>
                <a:cs typeface="Adobe Hebrew" panose="02040503050201020203" pitchFamily="18" charset="-79"/>
              </a:rPr>
              <a:t>u</a:t>
            </a:r>
            <a:r>
              <a:rPr lang="en-US" altLang="zh-CN" sz="2400" i="1" baseline="-25000" dirty="0">
                <a:latin typeface="Adobe Hebrew" panose="02040503050201020203" pitchFamily="18" charset="-79"/>
                <a:cs typeface="Adobe Hebrew" panose="02040503050201020203" pitchFamily="18" charset="-79"/>
              </a:rPr>
              <a:t>i</a:t>
            </a:r>
            <a:r>
              <a:rPr lang="en-US" altLang="zh-CN" sz="2400" i="1" dirty="0">
                <a:latin typeface="Adobe Hebrew" panose="02040503050201020203" pitchFamily="18" charset="-79"/>
                <a:cs typeface="Adobe Hebrew" panose="02040503050201020203" pitchFamily="18" charset="-79"/>
              </a:rPr>
              <a:t>’</a:t>
            </a:r>
            <a:r>
              <a:rPr lang="en-US" altLang="zh-CN" sz="2400" dirty="0">
                <a:latin typeface="Adobe Hebrew" panose="02040503050201020203" pitchFamily="18" charset="-79"/>
                <a:cs typeface="Adobe Hebrew" panose="02040503050201020203" pitchFamily="18" charset="-79"/>
              </a:rPr>
              <a:t>s check-in records with </a:t>
            </a:r>
            <a:r>
              <a:rPr lang="en-US" altLang="zh-CN" sz="2400" i="1" dirty="0">
                <a:latin typeface="Adobe Hebrew" panose="02040503050201020203" pitchFamily="18" charset="-79"/>
                <a:cs typeface="Adobe Hebrew" panose="02040503050201020203" pitchFamily="18" charset="-79"/>
              </a:rPr>
              <a:t>L</a:t>
            </a:r>
            <a:r>
              <a:rPr lang="en-US" altLang="zh-CN" sz="2400" i="1" baseline="-25000" dirty="0">
                <a:latin typeface="Adobe Hebrew" panose="02040503050201020203" pitchFamily="18" charset="-79"/>
                <a:cs typeface="Adobe Hebrew" panose="02040503050201020203" pitchFamily="18" charset="-79"/>
              </a:rPr>
              <a:t>i</a:t>
            </a:r>
            <a:r>
              <a:rPr lang="en-US" altLang="zh-CN" sz="2400" i="1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altLang="zh-CN" sz="2400" dirty="0">
                <a:latin typeface="Adobe Hebrew" panose="02040503050201020203" pitchFamily="18" charset="-79"/>
                <a:cs typeface="Adobe Hebrew" panose="02040503050201020203" pitchFamily="18" charset="-79"/>
              </a:rPr>
              <a:t>distinct locations</a:t>
            </a:r>
          </a:p>
          <a:p>
            <a:r>
              <a:rPr lang="en-US" altLang="zh-CN" sz="2400" dirty="0">
                <a:latin typeface="Adobe Hebrew" panose="02040503050201020203" pitchFamily="18" charset="-79"/>
                <a:cs typeface="Adobe Hebrew" panose="02040503050201020203" pitchFamily="18" charset="-79"/>
              </a:rPr>
              <a:t>(b) A specific time </a:t>
            </a:r>
            <a:r>
              <a:rPr lang="en-US" altLang="zh-CN" sz="2400" i="1" dirty="0">
                <a:latin typeface="Adobe Hebrew" panose="02040503050201020203" pitchFamily="18" charset="-79"/>
                <a:cs typeface="Adobe Hebrew" panose="02040503050201020203" pitchFamily="18" charset="-79"/>
              </a:rPr>
              <a:t>t</a:t>
            </a:r>
            <a:r>
              <a:rPr lang="en-US" altLang="zh-CN" sz="2400" dirty="0">
                <a:latin typeface="Adobe Hebrew" panose="02040503050201020203" pitchFamily="18" charset="-79"/>
                <a:cs typeface="Adobe Hebrew" panose="02040503050201020203" pitchFamily="18" charset="-79"/>
              </a:rPr>
              <a:t> accurate to hour</a:t>
            </a:r>
          </a:p>
          <a:p>
            <a:r>
              <a:rPr lang="en-US" altLang="zh-CN" sz="2400" dirty="0">
                <a:latin typeface="Adobe Hebrew" panose="02040503050201020203" pitchFamily="18" charset="-79"/>
                <a:cs typeface="Adobe Hebrew" panose="02040503050201020203" pitchFamily="18" charset="-79"/>
              </a:rPr>
              <a:t>(c) A candidate location </a:t>
            </a:r>
            <a:r>
              <a:rPr lang="en-US" altLang="zh-CN" sz="2400" i="1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v</a:t>
            </a:r>
            <a:r>
              <a:rPr lang="en-US" altLang="zh-CN" sz="2400" i="1" baseline="-250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j</a:t>
            </a:r>
            <a:endParaRPr lang="en-US" altLang="zh-CN" sz="2400" i="1" baseline="-250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endParaRPr lang="en-US" altLang="zh-CN" sz="24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r>
              <a:rPr lang="en-US" altLang="zh-CN" sz="2400" dirty="0">
                <a:latin typeface="Adobe Hebrew" panose="02040503050201020203" pitchFamily="18" charset="-79"/>
                <a:cs typeface="Adobe Hebrew" panose="02040503050201020203" pitchFamily="18" charset="-79"/>
              </a:rPr>
              <a:t>The model is to </a:t>
            </a:r>
            <a:r>
              <a:rPr lang="en-US" altLang="zh-CN" sz="2400" dirty="0">
                <a:solidFill>
                  <a:srgbClr val="259DF2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classify</a:t>
            </a:r>
            <a:r>
              <a:rPr lang="en-US" altLang="zh-CN" sz="2400" dirty="0">
                <a:latin typeface="Adobe Hebrew" panose="02040503050201020203" pitchFamily="18" charset="-79"/>
                <a:cs typeface="Adobe Hebrew" panose="02040503050201020203" pitchFamily="18" charset="-79"/>
              </a:rPr>
              <a:t> whether </a:t>
            </a:r>
            <a:r>
              <a:rPr lang="en-US" altLang="zh-CN" sz="2400" i="1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u</a:t>
            </a:r>
            <a:r>
              <a:rPr lang="en-US" altLang="zh-CN" sz="2400" i="1" baseline="-250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i</a:t>
            </a:r>
            <a:r>
              <a:rPr lang="en-US" altLang="zh-CN" sz="2400" i="1" baseline="-250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altLang="zh-CN" sz="2400" dirty="0">
                <a:latin typeface="Adobe Hebrew" panose="02040503050201020203" pitchFamily="18" charset="-79"/>
                <a:cs typeface="Adobe Hebrew" panose="02040503050201020203" pitchFamily="18" charset="-79"/>
              </a:rPr>
              <a:t>will check-in at </a:t>
            </a:r>
            <a:r>
              <a:rPr lang="en-US" altLang="zh-CN" sz="2400" i="1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v</a:t>
            </a:r>
            <a:r>
              <a:rPr lang="en-US" altLang="zh-CN" sz="2400" i="1" baseline="-250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j</a:t>
            </a:r>
            <a:r>
              <a:rPr lang="en-US" altLang="zh-CN" sz="2400" i="1" baseline="-250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altLang="zh-CN" sz="2400" dirty="0">
                <a:latin typeface="Adobe Hebrew" panose="02040503050201020203" pitchFamily="18" charset="-79"/>
                <a:cs typeface="Adobe Hebrew" panose="02040503050201020203" pitchFamily="18" charset="-79"/>
              </a:rPr>
              <a:t>at time </a:t>
            </a:r>
            <a:r>
              <a:rPr lang="en-US" altLang="zh-CN" sz="2400" i="1" dirty="0">
                <a:latin typeface="Adobe Hebrew" panose="02040503050201020203" pitchFamily="18" charset="-79"/>
                <a:cs typeface="Adobe Hebrew" panose="02040503050201020203" pitchFamily="18" charset="-79"/>
              </a:rPr>
              <a:t>t</a:t>
            </a:r>
            <a:r>
              <a:rPr lang="en-US" altLang="zh-CN" sz="2400" dirty="0">
                <a:latin typeface="Adobe Hebrew" panose="02040503050201020203" pitchFamily="18" charset="-79"/>
                <a:cs typeface="Adobe Hebrew" panose="02040503050201020203" pitchFamily="18" charset="-79"/>
              </a:rPr>
              <a:t>.</a:t>
            </a:r>
            <a:endParaRPr lang="zh-CN" altLang="zh-CN" sz="2400" dirty="0">
              <a:latin typeface="Adobe Hebrew" panose="02040503050201020203" pitchFamily="18" charset="-79"/>
              <a:ea typeface="黑体" pitchFamily="49" charset="-122"/>
              <a:cs typeface="Adobe Hebrew" panose="02040503050201020203" pitchFamily="18" charset="-79"/>
            </a:endParaRPr>
          </a:p>
        </p:txBody>
      </p:sp>
      <p:sp>
        <p:nvSpPr>
          <p:cNvPr id="15" name="矩形 8">
            <a:extLst>
              <a:ext uri="{FF2B5EF4-FFF2-40B4-BE49-F238E27FC236}">
                <a16:creationId xmlns:a16="http://schemas.microsoft.com/office/drawing/2014/main" xmlns="" id="{E9098E1C-CE63-4170-8111-3395628D6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4545" y="2956610"/>
            <a:ext cx="48195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rgbClr val="FF0000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  <a:cs typeface="+mj-cs"/>
              </a:rPr>
              <a:t>Classification model </a:t>
            </a:r>
            <a:r>
              <a:rPr lang="en-US" altLang="zh-CN" sz="2400" b="1" dirty="0">
                <a:latin typeface="Kozuka Gothic Pro B" panose="020B0800000000000000" pitchFamily="34" charset="-128"/>
                <a:ea typeface="Kozuka Gothic Pro B" panose="020B0800000000000000" pitchFamily="34" charset="-128"/>
                <a:cs typeface="+mj-cs"/>
              </a:rPr>
              <a:t>definition:</a:t>
            </a:r>
          </a:p>
        </p:txBody>
      </p:sp>
    </p:spTree>
    <p:extLst>
      <p:ext uri="{BB962C8B-B14F-4D97-AF65-F5344CB8AC3E}">
        <p14:creationId xmlns:p14="http://schemas.microsoft.com/office/powerpoint/2010/main" val="51557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977A4-1D1D-4B6F-9D4A-C85162ECB21B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A3AFBE9-33EF-40AF-9473-B1A20A0FB3D6}"/>
              </a:ext>
            </a:extLst>
          </p:cNvPr>
          <p:cNvSpPr/>
          <p:nvPr/>
        </p:nvSpPr>
        <p:spPr>
          <a:xfrm>
            <a:off x="1" y="128025"/>
            <a:ext cx="1146010" cy="769442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FD08608F-6092-43E7-9A42-B01E94854BD3}"/>
              </a:ext>
            </a:extLst>
          </p:cNvPr>
          <p:cNvSpPr txBox="1"/>
          <p:nvPr/>
        </p:nvSpPr>
        <p:spPr>
          <a:xfrm>
            <a:off x="6332385" y="16647"/>
            <a:ext cx="1936341" cy="461665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zuka Gothic Pro H" panose="020B0800000000000000" pitchFamily="34" charset="-128"/>
              </a:rPr>
              <a:t>Examples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zuka Gothic Pro H" panose="020B0800000000000000" pitchFamily="34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C5392D4E-AEE7-4192-94AB-71EA3A158173}"/>
              </a:ext>
            </a:extLst>
          </p:cNvPr>
          <p:cNvSpPr txBox="1"/>
          <p:nvPr/>
        </p:nvSpPr>
        <p:spPr>
          <a:xfrm>
            <a:off x="8283288" y="23099"/>
            <a:ext cx="1950905" cy="461665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808487"/>
                </a:solidFill>
                <a:latin typeface="+mj-lt"/>
                <a:ea typeface="Kozuka Gothic Pro H" panose="020B0800000000000000" pitchFamily="34" charset="-128"/>
              </a:rPr>
              <a:t>Research</a:t>
            </a:r>
            <a:endParaRPr lang="zh-CN" altLang="en-US" sz="2400" b="1" dirty="0">
              <a:solidFill>
                <a:srgbClr val="808487"/>
              </a:solidFill>
              <a:latin typeface="+mj-lt"/>
              <a:ea typeface="Kozuka Gothic Pro H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8510D789-2B71-491F-B922-4EADED5704D1}"/>
              </a:ext>
            </a:extLst>
          </p:cNvPr>
          <p:cNvSpPr txBox="1"/>
          <p:nvPr/>
        </p:nvSpPr>
        <p:spPr>
          <a:xfrm>
            <a:off x="8672621" y="1344480"/>
            <a:ext cx="3258581" cy="156966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C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Kozuka Gothic Pro H" panose="020B0800000000000000" pitchFamily="34" charset="-128"/>
              <a:cs typeface="Times New Roman" panose="02020603050405020304" pitchFamily="18" charset="0"/>
            </a:endParaRPr>
          </a:p>
          <a:p>
            <a:pPr algn="ctr"/>
            <a:endParaRPr lang="en-US" altLang="zh-C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Kozuka Gothic Pro H" panose="020B08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en-US" altLang="zh-CN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Kozuka Gothic Pro H" panose="020B0800000000000000" pitchFamily="34" charset="-128"/>
                <a:cs typeface="Times New Roman" panose="02020603050405020304" pitchFamily="18" charset="0"/>
              </a:rPr>
              <a:t>SHARE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42418" y="781098"/>
            <a:ext cx="26374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000" b="1" dirty="0">
                <a:latin typeface="+mj-lt"/>
                <a:ea typeface="Kozuka Gothic Pro H" panose="020B0800000000000000" pitchFamily="34" charset="-128"/>
              </a:rPr>
              <a:t>Social Network</a:t>
            </a:r>
            <a:endParaRPr lang="zh-CN" altLang="en-US" sz="3000" b="1" dirty="0">
              <a:latin typeface="+mj-lt"/>
              <a:ea typeface="Kozuka Gothic Pro H" panose="020B0800000000000000" pitchFamily="34" charset="-128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32765D9A-DF80-4AE3-A0D1-7DE663BDBCB5}"/>
              </a:ext>
            </a:extLst>
          </p:cNvPr>
          <p:cNvSpPr txBox="1"/>
          <p:nvPr/>
        </p:nvSpPr>
        <p:spPr>
          <a:xfrm>
            <a:off x="103594" y="156668"/>
            <a:ext cx="938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18112D06-ACF1-4D0C-BE18-2F8CD8B5F5BF}"/>
              </a:ext>
            </a:extLst>
          </p:cNvPr>
          <p:cNvSpPr txBox="1"/>
          <p:nvPr/>
        </p:nvSpPr>
        <p:spPr>
          <a:xfrm>
            <a:off x="1260769" y="143190"/>
            <a:ext cx="28275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社交网络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7F4052D8-2DD9-438B-B5DE-009168BE8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84" y="3128317"/>
            <a:ext cx="4076699" cy="239805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51FB5A5B-05F0-4CDE-A81A-B099E2B23D12}"/>
              </a:ext>
            </a:extLst>
          </p:cNvPr>
          <p:cNvSpPr txBox="1"/>
          <p:nvPr/>
        </p:nvSpPr>
        <p:spPr>
          <a:xfrm>
            <a:off x="1095478" y="5662371"/>
            <a:ext cx="2992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Kozuka Gothic Pro H" panose="020B0800000000000000" pitchFamily="34" charset="-128"/>
                <a:cs typeface="Times New Roman" panose="02020603050405020304" pitchFamily="18" charset="0"/>
              </a:rPr>
              <a:t>Social Structure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Kozuka Gothic Pro H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F3364ABE-3BFE-46A4-B5E4-20936C56DD98}"/>
              </a:ext>
            </a:extLst>
          </p:cNvPr>
          <p:cNvSpPr txBox="1"/>
          <p:nvPr/>
        </p:nvSpPr>
        <p:spPr>
          <a:xfrm>
            <a:off x="4744737" y="5315778"/>
            <a:ext cx="4338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Kozuka Gothic Pro H" panose="020B0800000000000000" pitchFamily="34" charset="-128"/>
                <a:cs typeface="Times New Roman" panose="02020603050405020304" pitchFamily="18" charset="0"/>
              </a:rPr>
              <a:t>Social Ties or Interactions</a:t>
            </a:r>
          </a:p>
          <a:p>
            <a:pPr algn="ctr"/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Kozuka Gothic Pro H" panose="020B0800000000000000" pitchFamily="34" charset="-128"/>
                <a:cs typeface="Times New Roman" panose="02020603050405020304" pitchFamily="18" charset="0"/>
              </a:rPr>
              <a:t>between Actors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Kozuka Gothic Pro H" panose="020B0800000000000000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C693AD65-F251-43A5-A076-4FCD6FDADEEE}"/>
              </a:ext>
            </a:extLst>
          </p:cNvPr>
          <p:cNvCxnSpPr>
            <a:cxnSpLocks/>
          </p:cNvCxnSpPr>
          <p:nvPr/>
        </p:nvCxnSpPr>
        <p:spPr>
          <a:xfrm flipV="1">
            <a:off x="4088293" y="2742993"/>
            <a:ext cx="1636855" cy="905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xmlns="" id="{E36AD124-4E24-486F-8379-9806AC2FC4EC}"/>
              </a:ext>
            </a:extLst>
          </p:cNvPr>
          <p:cNvCxnSpPr>
            <a:cxnSpLocks/>
          </p:cNvCxnSpPr>
          <p:nvPr/>
        </p:nvCxnSpPr>
        <p:spPr>
          <a:xfrm>
            <a:off x="4431180" y="4868478"/>
            <a:ext cx="1375881" cy="481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29B414DC-217C-460A-96F3-29EC9985D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69" y="1522838"/>
            <a:ext cx="559400" cy="5594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A43249E6-CE8D-40F4-AAFF-1DB9768102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596" y="1592444"/>
            <a:ext cx="525971" cy="525971"/>
          </a:xfrm>
          <a:prstGeom prst="rect">
            <a:avLst/>
          </a:prstGeom>
        </p:spPr>
      </p:pic>
      <p:pic>
        <p:nvPicPr>
          <p:cNvPr id="17" name="图片 16" descr="图片包含 天空, 标牌&#10;&#10;已生成极高可信度的说明">
            <a:extLst>
              <a:ext uri="{FF2B5EF4-FFF2-40B4-BE49-F238E27FC236}">
                <a16:creationId xmlns:a16="http://schemas.microsoft.com/office/drawing/2014/main" xmlns="" id="{8D5E8D16-3AF4-42AC-81CE-076B667548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502" y="1626293"/>
            <a:ext cx="437297" cy="43729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94D6E736-4704-4279-902E-BE36A2E37930}"/>
              </a:ext>
            </a:extLst>
          </p:cNvPr>
          <p:cNvSpPr txBox="1"/>
          <p:nvPr/>
        </p:nvSpPr>
        <p:spPr>
          <a:xfrm>
            <a:off x="8631480" y="4893763"/>
            <a:ext cx="3258582" cy="156966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Kozuka Gothic Pro H" panose="020B0800000000000000" pitchFamily="34" charset="-128"/>
                <a:cs typeface="Times New Roman" panose="02020603050405020304" pitchFamily="18" charset="0"/>
              </a:rPr>
              <a:t>ONLINE</a:t>
            </a:r>
          </a:p>
          <a:p>
            <a:pPr algn="ctr"/>
            <a:endParaRPr lang="en-US" altLang="zh-C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Kozuka Gothic Pro H" panose="020B0800000000000000" pitchFamily="34" charset="-128"/>
              <a:cs typeface="Times New Roman" panose="02020603050405020304" pitchFamily="18" charset="0"/>
            </a:endParaRPr>
          </a:p>
          <a:p>
            <a:pPr algn="ctr"/>
            <a:endParaRPr lang="en-US" altLang="zh-C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Kozuka Gothic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9E3546A4-FEC5-4802-A365-FC62700BE1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401" y="1559597"/>
            <a:ext cx="431386" cy="570688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3A2EC26F-2B2F-4296-8792-7AB7FA910079}"/>
              </a:ext>
            </a:extLst>
          </p:cNvPr>
          <p:cNvGrpSpPr/>
          <p:nvPr/>
        </p:nvGrpSpPr>
        <p:grpSpPr>
          <a:xfrm>
            <a:off x="4406445" y="1593437"/>
            <a:ext cx="4871559" cy="1406359"/>
            <a:chOff x="4358727" y="2136319"/>
            <a:chExt cx="4871559" cy="1406359"/>
          </a:xfrm>
          <a:solidFill>
            <a:schemeClr val="bg2"/>
          </a:solidFill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xmlns="" id="{73EB525D-8957-4396-9CFD-A8CB14E362AE}"/>
                </a:ext>
              </a:extLst>
            </p:cNvPr>
            <p:cNvSpPr txBox="1"/>
            <p:nvPr/>
          </p:nvSpPr>
          <p:spPr>
            <a:xfrm>
              <a:off x="4358727" y="2773237"/>
              <a:ext cx="48715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ea typeface="Kozuka Gothic Pro H" panose="020B0800000000000000" pitchFamily="34" charset="-128"/>
                  <a:cs typeface="Times New Roman" panose="02020603050405020304" pitchFamily="18" charset="0"/>
                </a:rPr>
                <a:t>(Individuals or Organization)</a:t>
              </a:r>
            </a:p>
            <a:p>
              <a:pPr algn="ctr"/>
              <a:r>
                <a:rPr lang="en-US" altLang="zh-CN" sz="2400" b="1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ea typeface="Kozuka Gothic Pro H" panose="020B0800000000000000" pitchFamily="34" charset="-128"/>
                  <a:cs typeface="Times New Roman" panose="02020603050405020304" pitchFamily="18" charset="0"/>
                </a:rPr>
                <a:t>Social Actors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xmlns="" id="{5BF03484-0848-4550-B840-8FFEC07D8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4620" y="2166698"/>
              <a:ext cx="670212" cy="617706"/>
            </a:xfrm>
            <a:prstGeom prst="rect">
              <a:avLst/>
            </a:prstGeom>
            <a:grpFill/>
          </p:spPr>
        </p:pic>
        <p:pic>
          <p:nvPicPr>
            <p:cNvPr id="23" name="图片 22" descr="图片包含 物体&#10;&#10;已生成高可信度的说明">
              <a:extLst>
                <a:ext uri="{FF2B5EF4-FFF2-40B4-BE49-F238E27FC236}">
                  <a16:creationId xmlns:a16="http://schemas.microsoft.com/office/drawing/2014/main" xmlns="" id="{CFBB1B95-914E-44E5-87B5-4AB2B170D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0377" y="2136319"/>
              <a:ext cx="1130459" cy="640260"/>
            </a:xfrm>
            <a:prstGeom prst="rect">
              <a:avLst/>
            </a:prstGeom>
            <a:grpFill/>
          </p:spPr>
        </p:pic>
      </p:grpSp>
      <p:pic>
        <p:nvPicPr>
          <p:cNvPr id="24" name="图片 23" descr="图片包含 天空&#10;&#10;已生成高可信度的说明">
            <a:extLst>
              <a:ext uri="{FF2B5EF4-FFF2-40B4-BE49-F238E27FC236}">
                <a16:creationId xmlns:a16="http://schemas.microsoft.com/office/drawing/2014/main" xmlns="" id="{DDB4BED8-3C3D-4D99-B8D7-C644811B5B6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317" y="1617022"/>
            <a:ext cx="596144" cy="50139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3DDE6B95-83A1-42B0-8123-416427E5657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437" y="5795164"/>
            <a:ext cx="383942" cy="38203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0FDEAAAF-4792-4A5B-A5D6-3DEE4B3D510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414" y="5805094"/>
            <a:ext cx="383943" cy="34338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4F1A87FA-9BBC-46CF-8B6B-B73C6D8D18EC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974" y="5708065"/>
            <a:ext cx="473044" cy="42048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FCAF6150-88C5-4750-9C6F-1E1750670744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209" y="5778367"/>
            <a:ext cx="380104" cy="35002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366C9016-4241-421C-95D2-80E324B54419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621" y="5789747"/>
            <a:ext cx="383943" cy="343385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754" y="-2276"/>
            <a:ext cx="12192000" cy="6858000"/>
            <a:chOff x="754" y="-2276"/>
            <a:chExt cx="12192000" cy="685800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xmlns="" id="{357383D5-32CD-4CC2-859C-EC63F4235C8C}"/>
                </a:ext>
              </a:extLst>
            </p:cNvPr>
            <p:cNvSpPr/>
            <p:nvPr/>
          </p:nvSpPr>
          <p:spPr>
            <a:xfrm>
              <a:off x="754" y="-2276"/>
              <a:ext cx="12192000" cy="685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5D137E97-7998-4748-966A-6208A2A875B4}"/>
                </a:ext>
              </a:extLst>
            </p:cNvPr>
            <p:cNvSpPr/>
            <p:nvPr/>
          </p:nvSpPr>
          <p:spPr>
            <a:xfrm>
              <a:off x="6810627" y="2115814"/>
              <a:ext cx="3596587" cy="3560746"/>
            </a:xfrm>
            <a:prstGeom prst="ellipse">
              <a:avLst/>
            </a:prstGeom>
            <a:solidFill>
              <a:schemeClr val="accent1"/>
            </a:solidFill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xmlns="" id="{DD8F8D98-9A00-421F-8FF3-260F3F1E7AF7}"/>
                </a:ext>
              </a:extLst>
            </p:cNvPr>
            <p:cNvSpPr txBox="1"/>
            <p:nvPr/>
          </p:nvSpPr>
          <p:spPr>
            <a:xfrm>
              <a:off x="6544776" y="3003861"/>
              <a:ext cx="407669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  <a:ea typeface="Kozuka Gothic Pro H" panose="020B0800000000000000" pitchFamily="34" charset="-128"/>
                  <a:cs typeface="Times New Roman" panose="02020603050405020304" pitchFamily="18" charset="0"/>
                </a:rPr>
                <a:t>Activity, Hobby,</a:t>
              </a:r>
            </a:p>
            <a:p>
              <a:pPr algn="ctr"/>
              <a:r>
                <a:rPr lang="en-US" altLang="zh-CN" sz="28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  <a:ea typeface="Kozuka Gothic Pro H" panose="020B0800000000000000" pitchFamily="34" charset="-128"/>
                  <a:cs typeface="Times New Roman" panose="02020603050405020304" pitchFamily="18" charset="0"/>
                </a:rPr>
                <a:t> </a:t>
              </a:r>
            </a:p>
            <a:p>
              <a:pPr algn="ctr"/>
              <a:endParaRPr lang="en-US" altLang="zh-CN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Kozuka Gothic Pro H" panose="020B0800000000000000" pitchFamily="34" charset="-128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28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  <a:ea typeface="Kozuka Gothic Pro H" panose="020B0800000000000000" pitchFamily="34" charset="-128"/>
                  <a:cs typeface="Times New Roman" panose="02020603050405020304" pitchFamily="18" charset="0"/>
                </a:rPr>
                <a:t>Status, Ties 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xmlns="" id="{52E3C27A-770C-46F7-B60A-B968B4B01A93}"/>
                </a:ext>
              </a:extLst>
            </p:cNvPr>
            <p:cNvSpPr txBox="1"/>
            <p:nvPr/>
          </p:nvSpPr>
          <p:spPr>
            <a:xfrm>
              <a:off x="6644543" y="3619415"/>
              <a:ext cx="40766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Kozuka Gothic Pro H" panose="020B0800000000000000" pitchFamily="34" charset="-128"/>
                  <a:cs typeface="Times New Roman" panose="02020603050405020304" pitchFamily="18" charset="0"/>
                </a:rPr>
                <a:t>INFORMATION</a:t>
              </a:r>
            </a:p>
          </p:txBody>
        </p:sp>
      </p:grpSp>
      <p:sp>
        <p:nvSpPr>
          <p:cNvPr id="35" name="灯片编号占位符 7">
            <a:extLst>
              <a:ext uri="{FF2B5EF4-FFF2-40B4-BE49-F238E27FC236}">
                <a16:creationId xmlns:a16="http://schemas.microsoft.com/office/drawing/2014/main" xmlns="" id="{BD9B35C1-E3F0-4843-BF2A-D5D21A7A681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1977A4-1D1D-4B6F-9D4A-C85162ECB21B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F398DD10-D7C9-41ED-A90E-43F564493183}"/>
              </a:ext>
            </a:extLst>
          </p:cNvPr>
          <p:cNvSpPr txBox="1"/>
          <p:nvPr/>
        </p:nvSpPr>
        <p:spPr>
          <a:xfrm>
            <a:off x="4366917" y="16647"/>
            <a:ext cx="195090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9405E"/>
                </a:solidFill>
                <a:latin typeface="+mj-lt"/>
                <a:ea typeface="Kozuka Gothic Pro H" panose="020B0800000000000000" pitchFamily="34" charset="-128"/>
              </a:rPr>
              <a:t>Definition</a:t>
            </a:r>
            <a:endParaRPr lang="zh-CN" altLang="en-US" sz="2400" b="1" dirty="0">
              <a:solidFill>
                <a:srgbClr val="09405E"/>
              </a:solidFill>
              <a:latin typeface="+mj-lt"/>
              <a:ea typeface="Kozuka Gothic Pro H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127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69641CB-0249-4BE0-819E-4DBD1CADD9C7}"/>
              </a:ext>
            </a:extLst>
          </p:cNvPr>
          <p:cNvSpPr/>
          <p:nvPr/>
        </p:nvSpPr>
        <p:spPr>
          <a:xfrm>
            <a:off x="10957" y="-1471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41350" y="967963"/>
            <a:ext cx="742950" cy="0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94340" y="341605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55ABED"/>
                </a:solidFill>
                <a:ea typeface="Kozuka Gothic Pro H" panose="020B0800000000000000" pitchFamily="34" charset="-128"/>
              </a:rPr>
              <a:t>2.2</a:t>
            </a:r>
            <a:endParaRPr lang="zh-CN" altLang="en-US" sz="4000" dirty="0">
              <a:solidFill>
                <a:srgbClr val="55ABED"/>
              </a:solidFill>
              <a:ea typeface="Kozuka Gothic Pro H" panose="020B0800000000000000" pitchFamily="34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B8E9F64B-9D3D-410E-A6FA-3F1FD4148871}"/>
              </a:ext>
            </a:extLst>
          </p:cNvPr>
          <p:cNvSpPr/>
          <p:nvPr/>
        </p:nvSpPr>
        <p:spPr>
          <a:xfrm>
            <a:off x="1879155" y="464738"/>
            <a:ext cx="9160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ea typeface="Kozuka Gothic Pro H" panose="020B0800000000000000" pitchFamily="34" charset="-128"/>
              </a:rPr>
              <a:t>User Privacy Leakage in Future Location—Location Prediction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6D67C2C8-FBCB-40FA-BE02-AD61452D5F27}"/>
              </a:ext>
            </a:extLst>
          </p:cNvPr>
          <p:cNvSpPr txBox="1"/>
          <p:nvPr/>
        </p:nvSpPr>
        <p:spPr>
          <a:xfrm>
            <a:off x="580571" y="1227682"/>
            <a:ext cx="3343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ea typeface="Kozuka Gothic Pro B" panose="020B0800000000000000" pitchFamily="34" charset="-128"/>
              </a:rPr>
              <a:t>Classification Model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80258CD4-5910-41B3-8B22-395E2E4A3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736" y="1289359"/>
            <a:ext cx="5252528" cy="52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5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69641CB-0249-4BE0-819E-4DBD1CADD9C7}"/>
              </a:ext>
            </a:extLst>
          </p:cNvPr>
          <p:cNvSpPr/>
          <p:nvPr/>
        </p:nvSpPr>
        <p:spPr>
          <a:xfrm>
            <a:off x="10957" y="-1471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41350" y="967963"/>
            <a:ext cx="742950" cy="0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94340" y="341605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55ABED"/>
                </a:solidFill>
                <a:ea typeface="Kozuka Gothic Pro H" panose="020B0800000000000000" pitchFamily="34" charset="-128"/>
              </a:rPr>
              <a:t>2.2</a:t>
            </a:r>
            <a:endParaRPr lang="zh-CN" altLang="en-US" sz="4000" dirty="0">
              <a:solidFill>
                <a:srgbClr val="55ABED"/>
              </a:solidFill>
              <a:ea typeface="Kozuka Gothic Pro H" panose="020B0800000000000000" pitchFamily="34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B8E9F64B-9D3D-410E-A6FA-3F1FD4148871}"/>
              </a:ext>
            </a:extLst>
          </p:cNvPr>
          <p:cNvSpPr/>
          <p:nvPr/>
        </p:nvSpPr>
        <p:spPr>
          <a:xfrm>
            <a:off x="1879155" y="464738"/>
            <a:ext cx="9160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ea typeface="Kozuka Gothic Pro H" panose="020B0800000000000000" pitchFamily="34" charset="-128"/>
              </a:rPr>
              <a:t>User Privacy Leakage in Future Location—Location Prediction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ADB64BB-812E-4C77-99FC-E080F46F5F99}"/>
              </a:ext>
            </a:extLst>
          </p:cNvPr>
          <p:cNvSpPr txBox="1">
            <a:spLocks/>
          </p:cNvSpPr>
          <p:nvPr/>
        </p:nvSpPr>
        <p:spPr>
          <a:xfrm>
            <a:off x="594340" y="1675850"/>
            <a:ext cx="10982413" cy="243145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latin typeface="Kozuka Gothic Pro B" panose="020B0800000000000000" pitchFamily="34" charset="-128"/>
                <a:ea typeface="Kozuka Gothic Pro B" panose="020B0800000000000000" pitchFamily="34" charset="-128"/>
                <a:cs typeface="+mj-cs"/>
              </a:rPr>
              <a:t>Basic steps of classification model based location prediction:</a:t>
            </a:r>
            <a:endParaRPr lang="en-US" altLang="zh-CN" sz="24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Adobe Hebrew" panose="02040503050201020203" pitchFamily="18" charset="-79"/>
                <a:ea typeface="黑体" panose="02010609060101010101" pitchFamily="49" charset="-122"/>
                <a:cs typeface="Adobe Hebrew" panose="02040503050201020203" pitchFamily="18" charset="-79"/>
              </a:rPr>
              <a:t>Feature extraction (12 features including time periodicity, global popularity and personal preference)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Adobe Hebrew" panose="02040503050201020203" pitchFamily="18" charset="-79"/>
                <a:ea typeface="黑体" panose="02010609060101010101" pitchFamily="49" charset="-122"/>
                <a:cs typeface="Adobe Hebrew" panose="02040503050201020203" pitchFamily="18" charset="-79"/>
              </a:rPr>
              <a:t>Feature combination using a decision-tree model (Training)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Adobe Hebrew" panose="02040503050201020203" pitchFamily="18" charset="-79"/>
                <a:cs typeface="Adobe Hebrew" panose="02040503050201020203" pitchFamily="18" charset="-79"/>
              </a:rPr>
              <a:t>Label Generation on whether a given location will be visited (Testing)</a:t>
            </a:r>
          </a:p>
        </p:txBody>
      </p:sp>
    </p:spTree>
    <p:extLst>
      <p:ext uri="{BB962C8B-B14F-4D97-AF65-F5344CB8AC3E}">
        <p14:creationId xmlns:p14="http://schemas.microsoft.com/office/powerpoint/2010/main" val="353119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69641CB-0249-4BE0-819E-4DBD1CADD9C7}"/>
              </a:ext>
            </a:extLst>
          </p:cNvPr>
          <p:cNvSpPr/>
          <p:nvPr/>
        </p:nvSpPr>
        <p:spPr>
          <a:xfrm>
            <a:off x="10957" y="-1471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41350" y="967963"/>
            <a:ext cx="742950" cy="0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94340" y="341605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55ABED"/>
                </a:solidFill>
                <a:ea typeface="Kozuka Gothic Pro H" panose="020B0800000000000000" pitchFamily="34" charset="-128"/>
              </a:rPr>
              <a:t>2.2</a:t>
            </a:r>
            <a:endParaRPr lang="zh-CN" altLang="en-US" sz="4000" dirty="0">
              <a:solidFill>
                <a:srgbClr val="55ABED"/>
              </a:solidFill>
              <a:ea typeface="Kozuka Gothic Pro H" panose="020B0800000000000000" pitchFamily="34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B8E9F64B-9D3D-410E-A6FA-3F1FD4148871}"/>
              </a:ext>
            </a:extLst>
          </p:cNvPr>
          <p:cNvSpPr/>
          <p:nvPr/>
        </p:nvSpPr>
        <p:spPr>
          <a:xfrm>
            <a:off x="1879155" y="464738"/>
            <a:ext cx="9160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ea typeface="Kozuka Gothic Pro H" panose="020B0800000000000000" pitchFamily="34" charset="-128"/>
              </a:rPr>
              <a:t>User Privacy Leakage in Future Location—Location Prediction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6D67C2C8-FBCB-40FA-BE02-AD61452D5F27}"/>
              </a:ext>
            </a:extLst>
          </p:cNvPr>
          <p:cNvSpPr txBox="1"/>
          <p:nvPr/>
        </p:nvSpPr>
        <p:spPr>
          <a:xfrm>
            <a:off x="580571" y="1227682"/>
            <a:ext cx="3343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ea typeface="Kozuka Gothic Pro B" panose="020B0800000000000000" pitchFamily="34" charset="-128"/>
              </a:rPr>
              <a:t>Experimental Results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BA4032EB-A9E6-4894-8017-688335A3B1D1}"/>
              </a:ext>
            </a:extLst>
          </p:cNvPr>
          <p:cNvSpPr/>
          <p:nvPr/>
        </p:nvSpPr>
        <p:spPr>
          <a:xfrm>
            <a:off x="1233894" y="1742665"/>
            <a:ext cx="10189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The prediction performance of the classification model and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baseline methods.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4E578EAC-7000-475D-8CCF-7E5BE0E39C84}"/>
              </a:ext>
            </a:extLst>
          </p:cNvPr>
          <p:cNvSpPr txBox="1"/>
          <p:nvPr/>
        </p:nvSpPr>
        <p:spPr>
          <a:xfrm>
            <a:off x="374763" y="5300353"/>
            <a:ext cx="11600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graph,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get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our</a:t>
            </a:r>
            <a:r>
              <a:rPr lang="zh-CN" altLang="en-US" sz="2400" dirty="0"/>
              <a:t> </a:t>
            </a:r>
            <a:r>
              <a:rPr lang="en-US" altLang="zh-CN" sz="2400" dirty="0"/>
              <a:t>classification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can’t</a:t>
            </a:r>
            <a:r>
              <a:rPr lang="zh-CN" altLang="en-US" sz="2400" dirty="0"/>
              <a:t> </a:t>
            </a:r>
            <a:r>
              <a:rPr lang="en-US" altLang="zh-CN" sz="2400" dirty="0"/>
              <a:t>maintains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best</a:t>
            </a:r>
            <a:r>
              <a:rPr lang="zh-CN" altLang="en-US" sz="2400" dirty="0"/>
              <a:t> </a:t>
            </a:r>
            <a:r>
              <a:rPr lang="en-US" altLang="zh-CN" sz="2400" dirty="0"/>
              <a:t>precision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recall</a:t>
            </a:r>
            <a:r>
              <a:rPr lang="zh-CN" altLang="en-US" sz="2400" dirty="0"/>
              <a:t> </a:t>
            </a:r>
            <a:r>
              <a:rPr lang="en-US" altLang="zh-CN" sz="2400" dirty="0"/>
              <a:t>compared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other</a:t>
            </a:r>
            <a:r>
              <a:rPr lang="zh-CN" altLang="en-US" sz="2400" dirty="0"/>
              <a:t> </a:t>
            </a:r>
            <a:r>
              <a:rPr lang="en-US" altLang="zh-CN" sz="2400" dirty="0"/>
              <a:t>methods,</a:t>
            </a:r>
            <a:r>
              <a:rPr lang="zh-CN" altLang="en-US" sz="2400" dirty="0"/>
              <a:t> </a:t>
            </a:r>
            <a:r>
              <a:rPr lang="en-US" altLang="zh-CN" sz="2400" dirty="0"/>
              <a:t>but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F1-score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our</a:t>
            </a:r>
            <a:r>
              <a:rPr lang="zh-CN" altLang="en-US" sz="2400" dirty="0"/>
              <a:t> </a:t>
            </a:r>
            <a:r>
              <a:rPr lang="en-US" altLang="zh-CN" sz="2400" dirty="0"/>
              <a:t>classification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always</a:t>
            </a:r>
            <a:r>
              <a:rPr lang="zh-CN" altLang="en-US" sz="2400" dirty="0"/>
              <a:t> </a:t>
            </a:r>
            <a:r>
              <a:rPr lang="en-US" altLang="zh-CN" sz="2400" dirty="0"/>
              <a:t>highest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three</a:t>
            </a:r>
            <a:r>
              <a:rPr lang="zh-CN" altLang="en-US" sz="2400" dirty="0"/>
              <a:t> </a:t>
            </a:r>
            <a:r>
              <a:rPr lang="en-US" altLang="zh-CN" sz="2400" dirty="0"/>
              <a:t>datasets.</a:t>
            </a:r>
            <a:endParaRPr lang="zh-CN" altLang="en-US" sz="2400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BAA8787C-6D94-49E8-B262-1AC112E44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25" y="2286967"/>
            <a:ext cx="3807260" cy="285544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CD6C79F7-42BD-4582-9B3C-267A0CBDD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370" y="2286967"/>
            <a:ext cx="3807260" cy="285544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7FD3BCF6-FAB2-4817-90E2-99111778E0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815" y="2286967"/>
            <a:ext cx="3807260" cy="2855445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xmlns="" id="{9DC42C78-6F0B-4334-BCCA-D2C79A61CEFD}"/>
              </a:ext>
            </a:extLst>
          </p:cNvPr>
          <p:cNvSpPr/>
          <p:nvPr/>
        </p:nvSpPr>
        <p:spPr>
          <a:xfrm>
            <a:off x="10506725" y="2948835"/>
            <a:ext cx="389964" cy="201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xmlns="" id="{26C3E39A-1E7D-4798-AC26-A4B69103911E}"/>
              </a:ext>
            </a:extLst>
          </p:cNvPr>
          <p:cNvSpPr/>
          <p:nvPr/>
        </p:nvSpPr>
        <p:spPr>
          <a:xfrm>
            <a:off x="6540432" y="3336817"/>
            <a:ext cx="389964" cy="201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xmlns="" id="{69AAA1A9-EE41-4D93-B27A-D64884E3EAEE}"/>
              </a:ext>
            </a:extLst>
          </p:cNvPr>
          <p:cNvSpPr/>
          <p:nvPr/>
        </p:nvSpPr>
        <p:spPr>
          <a:xfrm>
            <a:off x="2628375" y="3113145"/>
            <a:ext cx="389964" cy="201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4011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矩形 131">
            <a:extLst>
              <a:ext uri="{FF2B5EF4-FFF2-40B4-BE49-F238E27FC236}">
                <a16:creationId xmlns:a16="http://schemas.microsoft.com/office/drawing/2014/main" xmlns="" id="{39C8A1CD-3620-4061-8DC1-5A28233CF51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5564231F-F883-4776-AAB6-CD7A22805411}"/>
              </a:ext>
            </a:extLst>
          </p:cNvPr>
          <p:cNvSpPr/>
          <p:nvPr/>
        </p:nvSpPr>
        <p:spPr>
          <a:xfrm>
            <a:off x="2955786" y="3552669"/>
            <a:ext cx="1868439" cy="386304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D878EFB6-77AD-4B59-8C4B-FBF5D445F231}"/>
              </a:ext>
            </a:extLst>
          </p:cNvPr>
          <p:cNvSpPr/>
          <p:nvPr/>
        </p:nvSpPr>
        <p:spPr>
          <a:xfrm>
            <a:off x="2955786" y="4115162"/>
            <a:ext cx="1868439" cy="386304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E6E26FFE-7912-4948-80A5-20F843F12152}"/>
              </a:ext>
            </a:extLst>
          </p:cNvPr>
          <p:cNvSpPr/>
          <p:nvPr/>
        </p:nvSpPr>
        <p:spPr>
          <a:xfrm>
            <a:off x="423042" y="3232715"/>
            <a:ext cx="253274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ea typeface="Kozuka Gothic Pro L" panose="020B0200000000000000" pitchFamily="34" charset="-128"/>
              </a:rPr>
              <a:t>Provide LBS</a:t>
            </a:r>
          </a:p>
          <a:p>
            <a:pPr algn="ctr"/>
            <a:endParaRPr lang="en-US" altLang="zh-CN" dirty="0">
              <a:ea typeface="Kozuka Gothic Pro L" panose="020B0200000000000000" pitchFamily="34" charset="-128"/>
            </a:endParaRPr>
          </a:p>
          <a:p>
            <a:pPr algn="ctr"/>
            <a:endParaRPr lang="en-US" altLang="zh-CN" dirty="0">
              <a:ea typeface="Kozuka Gothic Pro L" panose="020B0200000000000000" pitchFamily="34" charset="-128"/>
            </a:endParaRPr>
          </a:p>
          <a:p>
            <a:pPr algn="ctr"/>
            <a:endParaRPr lang="en-US" altLang="zh-CN" dirty="0">
              <a:ea typeface="Kozuka Gothic Pro L" panose="020B0200000000000000" pitchFamily="34" charset="-128"/>
            </a:endParaRPr>
          </a:p>
          <a:p>
            <a:pPr algn="ctr"/>
            <a:r>
              <a:rPr lang="en-US" altLang="zh-CN" dirty="0">
                <a:ea typeface="Kozuka Gothic Pro L" panose="020B0200000000000000" pitchFamily="34" charset="-128"/>
              </a:rPr>
              <a:t>(Location-based Service) </a:t>
            </a:r>
            <a:endParaRPr lang="zh-CN" altLang="en-US" dirty="0">
              <a:ea typeface="Kozuka Gothic Pro L" panose="020B0200000000000000" pitchFamily="34" charset="-128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8C6FDA9E-DF92-475E-A004-428C35340F03}"/>
              </a:ext>
            </a:extLst>
          </p:cNvPr>
          <p:cNvSpPr/>
          <p:nvPr/>
        </p:nvSpPr>
        <p:spPr>
          <a:xfrm>
            <a:off x="142501" y="-1"/>
            <a:ext cx="892612" cy="1134533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32765D9A-DF80-4AE3-A0D1-7DE663BDBCB5}"/>
              </a:ext>
            </a:extLst>
          </p:cNvPr>
          <p:cNvSpPr txBox="1"/>
          <p:nvPr/>
        </p:nvSpPr>
        <p:spPr>
          <a:xfrm>
            <a:off x="142501" y="182544"/>
            <a:ext cx="8926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87500" y="711737"/>
            <a:ext cx="7493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Location Privacy Protection in Social Networks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18112D06-ACF1-4D0C-BE18-2F8CD8B5F5BF}"/>
              </a:ext>
            </a:extLst>
          </p:cNvPr>
          <p:cNvSpPr txBox="1"/>
          <p:nvPr/>
        </p:nvSpPr>
        <p:spPr>
          <a:xfrm>
            <a:off x="1116692" y="85784"/>
            <a:ext cx="6520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社交网络的位置隐私保护</a:t>
            </a:r>
          </a:p>
        </p:txBody>
      </p:sp>
      <p:sp>
        <p:nvSpPr>
          <p:cNvPr id="30" name="灯片编号占位符 7">
            <a:extLst>
              <a:ext uri="{FF2B5EF4-FFF2-40B4-BE49-F238E27FC236}">
                <a16:creationId xmlns:a16="http://schemas.microsoft.com/office/drawing/2014/main" xmlns="" id="{1502A299-CE1A-464A-9D60-A28AEE47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1977A4-1D1D-4B6F-9D4A-C85162ECB21B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xmlns="" id="{87F0BB51-47A4-4C9E-BF57-39748F1203D5}"/>
              </a:ext>
            </a:extLst>
          </p:cNvPr>
          <p:cNvSpPr/>
          <p:nvPr/>
        </p:nvSpPr>
        <p:spPr>
          <a:xfrm>
            <a:off x="370093" y="2764171"/>
            <a:ext cx="2564614" cy="2564614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0F675719-6E4E-4C4E-804F-5C7C797CC1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692" y="3606019"/>
            <a:ext cx="712580" cy="712580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1BD7978F-FF3F-4FDA-BC28-8766476DE646}"/>
              </a:ext>
            </a:extLst>
          </p:cNvPr>
          <p:cNvSpPr/>
          <p:nvPr/>
        </p:nvSpPr>
        <p:spPr>
          <a:xfrm>
            <a:off x="2804578" y="3525368"/>
            <a:ext cx="1868440" cy="979538"/>
          </a:xfrm>
          <a:prstGeom prst="rect">
            <a:avLst/>
          </a:prstGeom>
          <a:noFill/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A9874F2E-3A5F-42C8-8A26-BD51CFAD9B71}"/>
              </a:ext>
            </a:extLst>
          </p:cNvPr>
          <p:cNvSpPr/>
          <p:nvPr/>
        </p:nvSpPr>
        <p:spPr>
          <a:xfrm>
            <a:off x="2804578" y="3569641"/>
            <a:ext cx="1868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ea typeface="Kozuka Gothic Pro L" panose="020B0200000000000000" pitchFamily="34" charset="-128"/>
              </a:rPr>
              <a:t>search-based LBS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40F81384-B15A-4FAB-8884-38FA1E3E5CAB}"/>
              </a:ext>
            </a:extLst>
          </p:cNvPr>
          <p:cNvSpPr/>
          <p:nvPr/>
        </p:nvSpPr>
        <p:spPr>
          <a:xfrm>
            <a:off x="2907563" y="4102298"/>
            <a:ext cx="1771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ea typeface="Kozuka Gothic Pro L" panose="020B0200000000000000" pitchFamily="34" charset="-128"/>
              </a:rPr>
              <a:t>share-based LBS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xmlns="" id="{6990422C-CD3A-498E-B780-3C2D71440A19}"/>
              </a:ext>
            </a:extLst>
          </p:cNvPr>
          <p:cNvSpPr txBox="1"/>
          <p:nvPr/>
        </p:nvSpPr>
        <p:spPr>
          <a:xfrm>
            <a:off x="9829137" y="0"/>
            <a:ext cx="1936341" cy="461665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zuka Gothic Pro H" panose="020B0800000000000000" pitchFamily="34" charset="-128"/>
              </a:rPr>
              <a:t>Our Research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zuka Gothic Pro H" panose="020B0800000000000000" pitchFamily="34" charset="-128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xmlns="" id="{FB54E8E1-5071-48EC-97FD-3AD1DDCBF6D4}"/>
              </a:ext>
            </a:extLst>
          </p:cNvPr>
          <p:cNvSpPr txBox="1"/>
          <p:nvPr/>
        </p:nvSpPr>
        <p:spPr>
          <a:xfrm>
            <a:off x="7863669" y="0"/>
            <a:ext cx="195090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9405E"/>
                </a:solidFill>
                <a:latin typeface="+mj-lt"/>
                <a:ea typeface="Kozuka Gothic Pro H" panose="020B0800000000000000" pitchFamily="34" charset="-128"/>
              </a:rPr>
              <a:t>Introduction</a:t>
            </a:r>
            <a:endParaRPr lang="zh-CN" altLang="en-US" sz="2400" b="1" dirty="0">
              <a:solidFill>
                <a:srgbClr val="09405E"/>
              </a:solidFill>
              <a:latin typeface="+mj-lt"/>
              <a:ea typeface="Kozuka Gothic Pro H" panose="020B0800000000000000" pitchFamily="34" charset="-128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DC7337D6-13CC-47CD-AE6C-AF38C593A36C}"/>
              </a:ext>
            </a:extLst>
          </p:cNvPr>
          <p:cNvCxnSpPr>
            <a:cxnSpLocks/>
          </p:cNvCxnSpPr>
          <p:nvPr/>
        </p:nvCxnSpPr>
        <p:spPr>
          <a:xfrm>
            <a:off x="4824225" y="3745821"/>
            <a:ext cx="6529575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xmlns="" id="{26BE4469-81D5-468D-BBA5-0BC5BA9E2342}"/>
              </a:ext>
            </a:extLst>
          </p:cNvPr>
          <p:cNvCxnSpPr>
            <a:cxnSpLocks/>
          </p:cNvCxnSpPr>
          <p:nvPr/>
        </p:nvCxnSpPr>
        <p:spPr>
          <a:xfrm>
            <a:off x="4824225" y="4304387"/>
            <a:ext cx="6529575" cy="3927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4701D0E4-FF94-4EE8-97F1-441BBA51AB73}"/>
              </a:ext>
            </a:extLst>
          </p:cNvPr>
          <p:cNvGrpSpPr/>
          <p:nvPr/>
        </p:nvGrpSpPr>
        <p:grpSpPr>
          <a:xfrm>
            <a:off x="5016866" y="2269916"/>
            <a:ext cx="1524921" cy="1513978"/>
            <a:chOff x="5681886" y="2269916"/>
            <a:chExt cx="1524921" cy="151397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xmlns="" id="{7C2D4917-D193-411D-9550-B03B52F4FB22}"/>
                </a:ext>
              </a:extLst>
            </p:cNvPr>
            <p:cNvSpPr/>
            <p:nvPr/>
          </p:nvSpPr>
          <p:spPr>
            <a:xfrm>
              <a:off x="5681886" y="2269916"/>
              <a:ext cx="1524921" cy="1513978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xmlns="" id="{F54D306B-1FA9-492A-88AA-DBAE8BDF2881}"/>
                </a:ext>
              </a:extLst>
            </p:cNvPr>
            <p:cNvCxnSpPr/>
            <p:nvPr/>
          </p:nvCxnSpPr>
          <p:spPr>
            <a:xfrm>
              <a:off x="6140970" y="3768653"/>
              <a:ext cx="606757" cy="0"/>
            </a:xfrm>
            <a:prstGeom prst="line">
              <a:avLst/>
            </a:prstGeom>
            <a:ln w="76200">
              <a:solidFill>
                <a:srgbClr val="F8F8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A7FBCA5E-3C75-4537-9765-81754368A1A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113" y="3249521"/>
            <a:ext cx="807430" cy="801122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DC6788E4-E2E4-4457-954E-CF35E3535D07}"/>
              </a:ext>
            </a:extLst>
          </p:cNvPr>
          <p:cNvSpPr/>
          <p:nvPr/>
        </p:nvSpPr>
        <p:spPr>
          <a:xfrm>
            <a:off x="5016867" y="2880189"/>
            <a:ext cx="1524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ea typeface="Kozuka Gothic Pro L" panose="020B0200000000000000" pitchFamily="34" charset="-128"/>
              </a:rPr>
              <a:t>Mobile Phone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08722642-F252-41FE-84CB-1BF9603528D0}"/>
              </a:ext>
            </a:extLst>
          </p:cNvPr>
          <p:cNvGrpSpPr/>
          <p:nvPr/>
        </p:nvGrpSpPr>
        <p:grpSpPr>
          <a:xfrm>
            <a:off x="8132069" y="2267147"/>
            <a:ext cx="1524921" cy="1513978"/>
            <a:chOff x="5681886" y="2269916"/>
            <a:chExt cx="1524921" cy="1513978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E699D154-506F-4DA1-99AB-9D8B0294C847}"/>
                </a:ext>
              </a:extLst>
            </p:cNvPr>
            <p:cNvSpPr/>
            <p:nvPr/>
          </p:nvSpPr>
          <p:spPr>
            <a:xfrm>
              <a:off x="5681886" y="2269916"/>
              <a:ext cx="1524921" cy="1513978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xmlns="" id="{447649D7-D72A-476F-AD4B-B64AC3A63540}"/>
                </a:ext>
              </a:extLst>
            </p:cNvPr>
            <p:cNvCxnSpPr>
              <a:cxnSpLocks/>
            </p:cNvCxnSpPr>
            <p:nvPr/>
          </p:nvCxnSpPr>
          <p:spPr>
            <a:xfrm>
              <a:off x="6140970" y="3768653"/>
              <a:ext cx="606757" cy="0"/>
            </a:xfrm>
            <a:prstGeom prst="line">
              <a:avLst/>
            </a:prstGeom>
            <a:ln w="76200">
              <a:solidFill>
                <a:srgbClr val="F8F8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xmlns="" id="{DC3FADA4-F670-4F7C-B391-7BD08AD63BD6}"/>
              </a:ext>
            </a:extLst>
          </p:cNvPr>
          <p:cNvGrpSpPr/>
          <p:nvPr/>
        </p:nvGrpSpPr>
        <p:grpSpPr>
          <a:xfrm>
            <a:off x="4578676" y="2324462"/>
            <a:ext cx="991914" cy="646331"/>
            <a:chOff x="4578676" y="2324462"/>
            <a:chExt cx="991914" cy="646331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xmlns="" id="{D7A187FF-8BF9-4E04-837B-138CD461501A}"/>
                </a:ext>
              </a:extLst>
            </p:cNvPr>
            <p:cNvSpPr/>
            <p:nvPr/>
          </p:nvSpPr>
          <p:spPr>
            <a:xfrm>
              <a:off x="4732823" y="2418920"/>
              <a:ext cx="765733" cy="4603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xmlns="" id="{94DE372F-49E9-4C44-A9AE-72BB159E63CF}"/>
                </a:ext>
              </a:extLst>
            </p:cNvPr>
            <p:cNvSpPr/>
            <p:nvPr/>
          </p:nvSpPr>
          <p:spPr>
            <a:xfrm>
              <a:off x="4578676" y="2324462"/>
              <a:ext cx="99191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dummy</a:t>
              </a:r>
            </a:p>
            <a:p>
              <a:pPr algn="ctr"/>
              <a:r>
                <a:rPr lang="en-US" altLang="zh-CN" dirty="0"/>
                <a:t>users</a:t>
              </a: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xmlns="" id="{BE37552D-410C-4E52-B752-B3A7901E0330}"/>
              </a:ext>
            </a:extLst>
          </p:cNvPr>
          <p:cNvGrpSpPr/>
          <p:nvPr/>
        </p:nvGrpSpPr>
        <p:grpSpPr>
          <a:xfrm>
            <a:off x="6001780" y="2341472"/>
            <a:ext cx="991914" cy="646331"/>
            <a:chOff x="5950116" y="2356817"/>
            <a:chExt cx="991914" cy="646331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xmlns="" id="{77745176-6788-41BC-AE43-8BDF716D9E3D}"/>
                </a:ext>
              </a:extLst>
            </p:cNvPr>
            <p:cNvSpPr/>
            <p:nvPr/>
          </p:nvSpPr>
          <p:spPr>
            <a:xfrm>
              <a:off x="6045831" y="2460448"/>
              <a:ext cx="765733" cy="4603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xmlns="" id="{B19061C4-265C-4ABD-8545-6AB95C76ABB1}"/>
                </a:ext>
              </a:extLst>
            </p:cNvPr>
            <p:cNvSpPr/>
            <p:nvPr/>
          </p:nvSpPr>
          <p:spPr>
            <a:xfrm>
              <a:off x="5950116" y="2356817"/>
              <a:ext cx="99191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ea typeface="Kozuka Gothic Pro L" panose="020B0200000000000000" pitchFamily="34" charset="-128"/>
                </a:rPr>
                <a:t>pseudo</a:t>
              </a:r>
            </a:p>
            <a:p>
              <a:pPr algn="ctr"/>
              <a:r>
                <a:rPr lang="en-US" altLang="zh-CN" dirty="0">
                  <a:ea typeface="Kozuka Gothic Pro L" panose="020B0200000000000000" pitchFamily="34" charset="-128"/>
                </a:rPr>
                <a:t>location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xmlns="" id="{F7A7BB78-152A-4D61-86A9-D9CBA6C1B752}"/>
              </a:ext>
            </a:extLst>
          </p:cNvPr>
          <p:cNvGrpSpPr/>
          <p:nvPr/>
        </p:nvGrpSpPr>
        <p:grpSpPr>
          <a:xfrm>
            <a:off x="4245846" y="1535729"/>
            <a:ext cx="1657574" cy="1392925"/>
            <a:chOff x="4112309" y="1576949"/>
            <a:chExt cx="1657574" cy="1392925"/>
          </a:xfrm>
        </p:grpSpPr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xmlns="" id="{7EF4394B-0CFE-47F2-B496-6A27A941A315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>
              <a:off x="5078055" y="1930176"/>
              <a:ext cx="392540" cy="154533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xmlns="" id="{8994428D-10B4-46A7-8375-BEABEE256BA3}"/>
                </a:ext>
              </a:extLst>
            </p:cNvPr>
            <p:cNvGrpSpPr/>
            <p:nvPr/>
          </p:nvGrpSpPr>
          <p:grpSpPr>
            <a:xfrm>
              <a:off x="4112309" y="1576949"/>
              <a:ext cx="1657574" cy="1392925"/>
              <a:chOff x="4112309" y="1576949"/>
              <a:chExt cx="1657574" cy="1392925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xmlns="" id="{FBB539B0-152C-4F24-83DB-333FE242AEAB}"/>
                  </a:ext>
                </a:extLst>
              </p:cNvPr>
              <p:cNvSpPr/>
              <p:nvPr/>
            </p:nvSpPr>
            <p:spPr>
              <a:xfrm>
                <a:off x="4139600" y="1600086"/>
                <a:ext cx="1066531" cy="75015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2" name="图片 61">
                <a:extLst>
                  <a:ext uri="{FF2B5EF4-FFF2-40B4-BE49-F238E27FC236}">
                    <a16:creationId xmlns:a16="http://schemas.microsoft.com/office/drawing/2014/main" xmlns="" id="{A6E011AC-0EA4-4D6F-8889-C2857DB516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3852" y="1855391"/>
                <a:ext cx="386031" cy="408363"/>
              </a:xfrm>
              <a:prstGeom prst="rect">
                <a:avLst/>
              </a:prstGeom>
            </p:spPr>
          </p:pic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xmlns="" id="{49BA9DB4-C901-4C14-AD36-A099CE9CA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3785" y="2561511"/>
                <a:ext cx="386031" cy="408363"/>
              </a:xfrm>
              <a:prstGeom prst="rect">
                <a:avLst/>
              </a:prstGeom>
            </p:spPr>
          </p:pic>
          <p:sp>
            <p:nvSpPr>
              <p:cNvPr id="20" name="箭头: 左弧形 19">
                <a:extLst>
                  <a:ext uri="{FF2B5EF4-FFF2-40B4-BE49-F238E27FC236}">
                    <a16:creationId xmlns:a16="http://schemas.microsoft.com/office/drawing/2014/main" xmlns="" id="{0F1B1D25-55C6-49B8-BA62-80260BB9191D}"/>
                  </a:ext>
                </a:extLst>
              </p:cNvPr>
              <p:cNvSpPr/>
              <p:nvPr/>
            </p:nvSpPr>
            <p:spPr>
              <a:xfrm rot="3400859">
                <a:off x="5018406" y="1578838"/>
                <a:ext cx="292987" cy="546946"/>
              </a:xfrm>
              <a:prstGeom prst="curvedRightArrow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箭头: 左弧形 64">
                <a:extLst>
                  <a:ext uri="{FF2B5EF4-FFF2-40B4-BE49-F238E27FC236}">
                    <a16:creationId xmlns:a16="http://schemas.microsoft.com/office/drawing/2014/main" xmlns="" id="{9EC88E6C-E380-42E3-8784-0D52792A1952}"/>
                  </a:ext>
                </a:extLst>
              </p:cNvPr>
              <p:cNvSpPr/>
              <p:nvPr/>
            </p:nvSpPr>
            <p:spPr>
              <a:xfrm rot="1855188">
                <a:off x="4178203" y="1960009"/>
                <a:ext cx="280483" cy="594308"/>
              </a:xfrm>
              <a:prstGeom prst="curvedRightArrow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xmlns="" id="{265F23D3-76FF-42DD-8670-4AD28BCD3A15}"/>
                  </a:ext>
                </a:extLst>
              </p:cNvPr>
              <p:cNvCxnSpPr>
                <a:cxnSpLocks/>
                <a:stCxn id="20" idx="1"/>
                <a:endCxn id="65" idx="4"/>
              </p:cNvCxnSpPr>
              <p:nvPr/>
            </p:nvCxnSpPr>
            <p:spPr>
              <a:xfrm flipH="1">
                <a:off x="4573430" y="2059925"/>
                <a:ext cx="408981" cy="4445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xmlns="" id="{319D60A3-39C0-468F-8EFD-C2675062BE5E}"/>
                  </a:ext>
                </a:extLst>
              </p:cNvPr>
              <p:cNvSpPr/>
              <p:nvPr/>
            </p:nvSpPr>
            <p:spPr>
              <a:xfrm>
                <a:off x="4112309" y="1576949"/>
                <a:ext cx="87010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b="1" dirty="0"/>
                  <a:t>Mix-zone</a:t>
                </a:r>
              </a:p>
            </p:txBody>
          </p:sp>
          <p:cxnSp>
            <p:nvCxnSpPr>
              <p:cNvPr id="80" name="直接箭头连接符 79">
                <a:extLst>
                  <a:ext uri="{FF2B5EF4-FFF2-40B4-BE49-F238E27FC236}">
                    <a16:creationId xmlns:a16="http://schemas.microsoft.com/office/drawing/2014/main" xmlns="" id="{AC9BCB00-5F07-4DBE-9B25-D47BB6E7B57B}"/>
                  </a:ext>
                </a:extLst>
              </p:cNvPr>
              <p:cNvCxnSpPr>
                <a:cxnSpLocks/>
                <a:stCxn id="65" idx="4"/>
              </p:cNvCxnSpPr>
              <p:nvPr/>
            </p:nvCxnSpPr>
            <p:spPr>
              <a:xfrm flipH="1">
                <a:off x="4341521" y="2104377"/>
                <a:ext cx="231909" cy="457134"/>
              </a:xfrm>
              <a:prstGeom prst="straightConnector1">
                <a:avLst/>
              </a:prstGeom>
              <a:ln w="57150">
                <a:solidFill>
                  <a:schemeClr val="accent2">
                    <a:lumMod val="5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4" name="矩形 93">
            <a:extLst>
              <a:ext uri="{FF2B5EF4-FFF2-40B4-BE49-F238E27FC236}">
                <a16:creationId xmlns:a16="http://schemas.microsoft.com/office/drawing/2014/main" xmlns="" id="{E1DB6ADF-10D0-4769-A963-3B52BC25D3CB}"/>
              </a:ext>
            </a:extLst>
          </p:cNvPr>
          <p:cNvSpPr/>
          <p:nvPr/>
        </p:nvSpPr>
        <p:spPr>
          <a:xfrm>
            <a:off x="8151339" y="4789067"/>
            <a:ext cx="1524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ea typeface="Kozuka Gothic Pro L" panose="020B0200000000000000" pitchFamily="34" charset="-128"/>
              </a:rPr>
              <a:t>Smartphone</a:t>
            </a:r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xmlns="" id="{5E71AB6E-923C-44E4-9A52-5D9E521801BF}"/>
              </a:ext>
            </a:extLst>
          </p:cNvPr>
          <p:cNvGrpSpPr/>
          <p:nvPr/>
        </p:nvGrpSpPr>
        <p:grpSpPr>
          <a:xfrm>
            <a:off x="6848876" y="1551157"/>
            <a:ext cx="1310104" cy="1292116"/>
            <a:chOff x="6848876" y="1551157"/>
            <a:chExt cx="1310104" cy="1292116"/>
          </a:xfrm>
        </p:grpSpPr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xmlns="" id="{DB06E96F-0101-43FA-8EB7-4EDD210C3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8876" y="1551157"/>
              <a:ext cx="1310104" cy="1292116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xmlns="" id="{A691DEE4-42BD-4FB8-8A5A-F49DD8AC3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7791" y="1992974"/>
              <a:ext cx="324116" cy="462503"/>
            </a:xfrm>
            <a:prstGeom prst="rect">
              <a:avLst/>
            </a:prstGeom>
          </p:spPr>
        </p:pic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xmlns="" id="{A16B0310-F92A-4A24-B5AA-25DD03896FF6}"/>
              </a:ext>
            </a:extLst>
          </p:cNvPr>
          <p:cNvGrpSpPr/>
          <p:nvPr/>
        </p:nvGrpSpPr>
        <p:grpSpPr>
          <a:xfrm>
            <a:off x="9156971" y="2599998"/>
            <a:ext cx="991914" cy="646331"/>
            <a:chOff x="5950116" y="2356817"/>
            <a:chExt cx="991914" cy="646331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xmlns="" id="{EC26CE43-D8A7-4FAB-B73C-D5A3BA6215BF}"/>
                </a:ext>
              </a:extLst>
            </p:cNvPr>
            <p:cNvSpPr/>
            <p:nvPr/>
          </p:nvSpPr>
          <p:spPr>
            <a:xfrm>
              <a:off x="6045831" y="2460448"/>
              <a:ext cx="765733" cy="4603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xmlns="" id="{A948A1E2-CAA2-46B0-84C3-190BAE5201F9}"/>
                </a:ext>
              </a:extLst>
            </p:cNvPr>
            <p:cNvSpPr/>
            <p:nvPr/>
          </p:nvSpPr>
          <p:spPr>
            <a:xfrm>
              <a:off x="5950116" y="2356817"/>
              <a:ext cx="99191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ea typeface="Kozuka Gothic Pro L" panose="020B0200000000000000" pitchFamily="34" charset="-128"/>
                </a:rPr>
                <a:t>pseudo</a:t>
              </a:r>
            </a:p>
            <a:p>
              <a:pPr algn="ctr"/>
              <a:r>
                <a:rPr lang="en-US" altLang="zh-CN" dirty="0">
                  <a:ea typeface="Kozuka Gothic Pro L" panose="020B0200000000000000" pitchFamily="34" charset="-128"/>
                </a:rPr>
                <a:t>location</a:t>
              </a:r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xmlns="" id="{C95213EC-90C6-4851-B5B7-B63D8351A9E8}"/>
              </a:ext>
            </a:extLst>
          </p:cNvPr>
          <p:cNvGrpSpPr/>
          <p:nvPr/>
        </p:nvGrpSpPr>
        <p:grpSpPr>
          <a:xfrm>
            <a:off x="9105237" y="5111043"/>
            <a:ext cx="991914" cy="646331"/>
            <a:chOff x="5950116" y="2356817"/>
            <a:chExt cx="991914" cy="646331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xmlns="" id="{D918F8B4-C729-404A-877A-FCA0C86DEEB5}"/>
                </a:ext>
              </a:extLst>
            </p:cNvPr>
            <p:cNvSpPr/>
            <p:nvPr/>
          </p:nvSpPr>
          <p:spPr>
            <a:xfrm>
              <a:off x="6045831" y="2460448"/>
              <a:ext cx="765733" cy="4603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xmlns="" id="{25EFA1A8-03BB-4B92-AA91-A09449C5E6AC}"/>
                </a:ext>
              </a:extLst>
            </p:cNvPr>
            <p:cNvSpPr/>
            <p:nvPr/>
          </p:nvSpPr>
          <p:spPr>
            <a:xfrm>
              <a:off x="5950116" y="2356817"/>
              <a:ext cx="99191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ea typeface="Kozuka Gothic Pro L" panose="020B0200000000000000" pitchFamily="34" charset="-128"/>
                </a:rPr>
                <a:t>pseudo</a:t>
              </a:r>
            </a:p>
            <a:p>
              <a:pPr algn="ctr"/>
              <a:r>
                <a:rPr lang="en-US" altLang="zh-CN" dirty="0">
                  <a:ea typeface="Kozuka Gothic Pro L" panose="020B0200000000000000" pitchFamily="34" charset="-128"/>
                </a:rPr>
                <a:t>location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xmlns="" id="{001D26A4-3E98-4B24-9221-3723FE17AC8E}"/>
              </a:ext>
            </a:extLst>
          </p:cNvPr>
          <p:cNvGrpSpPr/>
          <p:nvPr/>
        </p:nvGrpSpPr>
        <p:grpSpPr>
          <a:xfrm rot="10800000">
            <a:off x="8128007" y="4246164"/>
            <a:ext cx="1524921" cy="1513978"/>
            <a:chOff x="5681886" y="2269916"/>
            <a:chExt cx="1524921" cy="1513978"/>
          </a:xfrm>
        </p:grpSpPr>
        <p:sp>
          <p:nvSpPr>
            <p:cNvPr id="92" name="椭圆 91">
              <a:extLst>
                <a:ext uri="{FF2B5EF4-FFF2-40B4-BE49-F238E27FC236}">
                  <a16:creationId xmlns:a16="http://schemas.microsoft.com/office/drawing/2014/main" xmlns="" id="{17C00C44-343E-4153-AD73-112C7A14E642}"/>
                </a:ext>
              </a:extLst>
            </p:cNvPr>
            <p:cNvSpPr/>
            <p:nvPr/>
          </p:nvSpPr>
          <p:spPr>
            <a:xfrm>
              <a:off x="5681886" y="2269916"/>
              <a:ext cx="1524921" cy="1513978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xmlns="" id="{2CDB1210-DC42-404A-9E00-E6F5AFB2665D}"/>
                </a:ext>
              </a:extLst>
            </p:cNvPr>
            <p:cNvCxnSpPr>
              <a:cxnSpLocks/>
            </p:cNvCxnSpPr>
            <p:nvPr/>
          </p:nvCxnSpPr>
          <p:spPr>
            <a:xfrm>
              <a:off x="6140970" y="3768653"/>
              <a:ext cx="606757" cy="0"/>
            </a:xfrm>
            <a:prstGeom prst="line">
              <a:avLst/>
            </a:prstGeom>
            <a:ln w="76200">
              <a:solidFill>
                <a:srgbClr val="F8F8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xmlns="" id="{76ACE2EE-889B-4C3E-B836-3D3257ED0A30}"/>
              </a:ext>
            </a:extLst>
          </p:cNvPr>
          <p:cNvGrpSpPr/>
          <p:nvPr/>
        </p:nvGrpSpPr>
        <p:grpSpPr>
          <a:xfrm>
            <a:off x="8591387" y="3281632"/>
            <a:ext cx="693050" cy="1442090"/>
            <a:chOff x="8591387" y="3281632"/>
            <a:chExt cx="693050" cy="1442090"/>
          </a:xfrm>
        </p:grpSpPr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xmlns="" id="{29B66F7D-50E7-461E-9F17-24246EA6C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9609" y="4078894"/>
              <a:ext cx="644828" cy="644828"/>
            </a:xfrm>
            <a:prstGeom prst="rect">
              <a:avLst/>
            </a:prstGeom>
          </p:spPr>
        </p:pic>
        <p:pic>
          <p:nvPicPr>
            <p:cNvPr id="138" name="图片 137">
              <a:extLst>
                <a:ext uri="{FF2B5EF4-FFF2-40B4-BE49-F238E27FC236}">
                  <a16:creationId xmlns:a16="http://schemas.microsoft.com/office/drawing/2014/main" xmlns="" id="{E1834E6E-6C07-464F-8984-6144FC86A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387" y="3281632"/>
              <a:ext cx="644827" cy="644827"/>
            </a:xfrm>
            <a:prstGeom prst="rect">
              <a:avLst/>
            </a:prstGeom>
          </p:spPr>
        </p:pic>
        <p:sp>
          <p:nvSpPr>
            <p:cNvPr id="139" name="箭头: 上 138">
              <a:extLst>
                <a:ext uri="{FF2B5EF4-FFF2-40B4-BE49-F238E27FC236}">
                  <a16:creationId xmlns:a16="http://schemas.microsoft.com/office/drawing/2014/main" xmlns="" id="{E5525FA7-949D-4EFC-9662-114C99CA374D}"/>
                </a:ext>
              </a:extLst>
            </p:cNvPr>
            <p:cNvSpPr/>
            <p:nvPr/>
          </p:nvSpPr>
          <p:spPr>
            <a:xfrm>
              <a:off x="8663125" y="3939816"/>
              <a:ext cx="351991" cy="342625"/>
            </a:xfrm>
            <a:prstGeom prst="upArrow">
              <a:avLst/>
            </a:prstGeom>
            <a:solidFill>
              <a:srgbClr val="2E6CA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840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7" grpId="0"/>
      <p:bldP spid="9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矩形 131">
            <a:extLst>
              <a:ext uri="{FF2B5EF4-FFF2-40B4-BE49-F238E27FC236}">
                <a16:creationId xmlns:a16="http://schemas.microsoft.com/office/drawing/2014/main" xmlns="" id="{39C8A1CD-3620-4061-8DC1-5A28233CF51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灯片编号占位符 7">
            <a:extLst>
              <a:ext uri="{FF2B5EF4-FFF2-40B4-BE49-F238E27FC236}">
                <a16:creationId xmlns:a16="http://schemas.microsoft.com/office/drawing/2014/main" xmlns="" id="{1502A299-CE1A-464A-9D60-A28AEE47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1977A4-1D1D-4B6F-9D4A-C85162ECB21B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E51C1BF3-B192-49F7-B0AD-B085BB79737B}"/>
              </a:ext>
            </a:extLst>
          </p:cNvPr>
          <p:cNvSpPr txBox="1"/>
          <p:nvPr/>
        </p:nvSpPr>
        <p:spPr>
          <a:xfrm>
            <a:off x="588807" y="1317077"/>
            <a:ext cx="2040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ea typeface="Kozuka Gothic Pro B" panose="020B0800000000000000" pitchFamily="34" charset="-128"/>
              </a:rPr>
              <a:t>Background</a:t>
            </a:r>
          </a:p>
        </p:txBody>
      </p:sp>
      <p:grpSp>
        <p:nvGrpSpPr>
          <p:cNvPr id="205" name="组合 204">
            <a:extLst>
              <a:ext uri="{FF2B5EF4-FFF2-40B4-BE49-F238E27FC236}">
                <a16:creationId xmlns:a16="http://schemas.microsoft.com/office/drawing/2014/main" xmlns="" id="{011EDDF6-FDF3-4F32-851B-EE6A9CF3FAC0}"/>
              </a:ext>
            </a:extLst>
          </p:cNvPr>
          <p:cNvGrpSpPr/>
          <p:nvPr/>
        </p:nvGrpSpPr>
        <p:grpSpPr>
          <a:xfrm>
            <a:off x="271107" y="1671240"/>
            <a:ext cx="8727726" cy="4685107"/>
            <a:chOff x="271107" y="1671240"/>
            <a:chExt cx="8727726" cy="4685107"/>
          </a:xfrm>
        </p:grpSpPr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xmlns="" id="{2E69526D-F3EC-432F-8390-F1A92FD62BCC}"/>
                </a:ext>
              </a:extLst>
            </p:cNvPr>
            <p:cNvGrpSpPr/>
            <p:nvPr/>
          </p:nvGrpSpPr>
          <p:grpSpPr>
            <a:xfrm>
              <a:off x="271107" y="1671240"/>
              <a:ext cx="8727726" cy="4685107"/>
              <a:chOff x="271107" y="1671240"/>
              <a:chExt cx="8727726" cy="4685107"/>
            </a:xfrm>
          </p:grpSpPr>
          <p:grpSp>
            <p:nvGrpSpPr>
              <p:cNvPr id="203" name="组合 202">
                <a:extLst>
                  <a:ext uri="{FF2B5EF4-FFF2-40B4-BE49-F238E27FC236}">
                    <a16:creationId xmlns:a16="http://schemas.microsoft.com/office/drawing/2014/main" xmlns="" id="{0A4C241F-4CF1-4700-980F-7757AB3F4AFA}"/>
                  </a:ext>
                </a:extLst>
              </p:cNvPr>
              <p:cNvGrpSpPr/>
              <p:nvPr/>
            </p:nvGrpSpPr>
            <p:grpSpPr>
              <a:xfrm>
                <a:off x="271107" y="1671240"/>
                <a:ext cx="8727726" cy="4685107"/>
                <a:chOff x="271107" y="1671240"/>
                <a:chExt cx="8727726" cy="4685107"/>
              </a:xfrm>
            </p:grpSpPr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xmlns="" id="{EC8A6F99-72FC-41DB-ADD3-EA79DAF3ABCD}"/>
                    </a:ext>
                  </a:extLst>
                </p:cNvPr>
                <p:cNvSpPr/>
                <p:nvPr/>
              </p:nvSpPr>
              <p:spPr>
                <a:xfrm>
                  <a:off x="5255660" y="2193816"/>
                  <a:ext cx="3050140" cy="2538270"/>
                </a:xfrm>
                <a:prstGeom prst="roundRect">
                  <a:avLst>
                    <a:gd name="adj" fmla="val 10309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矩形: 圆角 48">
                  <a:extLst>
                    <a:ext uri="{FF2B5EF4-FFF2-40B4-BE49-F238E27FC236}">
                      <a16:creationId xmlns:a16="http://schemas.microsoft.com/office/drawing/2014/main" xmlns="" id="{7A162367-88EC-4735-A30F-6C3BF51C4525}"/>
                    </a:ext>
                  </a:extLst>
                </p:cNvPr>
                <p:cNvSpPr/>
                <p:nvPr/>
              </p:nvSpPr>
              <p:spPr>
                <a:xfrm>
                  <a:off x="1369460" y="2203329"/>
                  <a:ext cx="3118554" cy="2538270"/>
                </a:xfrm>
                <a:prstGeom prst="roundRect">
                  <a:avLst>
                    <a:gd name="adj" fmla="val 1030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13" name="图片 12">
                  <a:extLst>
                    <a:ext uri="{FF2B5EF4-FFF2-40B4-BE49-F238E27FC236}">
                      <a16:creationId xmlns:a16="http://schemas.microsoft.com/office/drawing/2014/main" xmlns="" id="{8151D6C6-E12C-466A-9409-C28B81E369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39933" y="2703081"/>
                  <a:ext cx="732267" cy="732267"/>
                </a:xfrm>
                <a:prstGeom prst="rect">
                  <a:avLst/>
                </a:prstGeom>
              </p:spPr>
            </p:pic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xmlns="" id="{79B5CA60-F91C-4EA2-B38F-FFB900D49B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76801" y="2946459"/>
                  <a:ext cx="1063132" cy="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7" name="图片 56">
                  <a:extLst>
                    <a:ext uri="{FF2B5EF4-FFF2-40B4-BE49-F238E27FC236}">
                      <a16:creationId xmlns:a16="http://schemas.microsoft.com/office/drawing/2014/main" xmlns="" id="{FF9A2631-F777-47DD-AC31-78C468DC1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4534" y="2712606"/>
                  <a:ext cx="732267" cy="732267"/>
                </a:xfrm>
                <a:prstGeom prst="rect">
                  <a:avLst/>
                </a:prstGeom>
              </p:spPr>
            </p:pic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xmlns="" id="{94D4AD82-0B94-4935-88B8-FE14CA5FB7FB}"/>
                    </a:ext>
                  </a:extLst>
                </p:cNvPr>
                <p:cNvSpPr txBox="1"/>
                <p:nvPr/>
              </p:nvSpPr>
              <p:spPr>
                <a:xfrm>
                  <a:off x="3216173" y="1671240"/>
                  <a:ext cx="35855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altLang="zh-CN" sz="2800" b="1" dirty="0">
                      <a:solidFill>
                        <a:srgbClr val="C55A11"/>
                      </a:solidFill>
                      <a:ea typeface="Kozuka Gothic Pro B" panose="020B0800000000000000" pitchFamily="34" charset="-128"/>
                    </a:rPr>
                    <a:t>User Account Linkage</a:t>
                  </a:r>
                </a:p>
              </p:txBody>
            </p:sp>
            <p:pic>
              <p:nvPicPr>
                <p:cNvPr id="22" name="图片 21">
                  <a:extLst>
                    <a:ext uri="{FF2B5EF4-FFF2-40B4-BE49-F238E27FC236}">
                      <a16:creationId xmlns:a16="http://schemas.microsoft.com/office/drawing/2014/main" xmlns="" id="{5743FBC0-BBA8-48EF-A611-5F722C2550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0494" y="2203329"/>
                  <a:ext cx="732268" cy="732268"/>
                </a:xfrm>
                <a:prstGeom prst="rect">
                  <a:avLst/>
                </a:prstGeom>
              </p:spPr>
            </p:pic>
            <p:pic>
              <p:nvPicPr>
                <p:cNvPr id="65" name="图片 64">
                  <a:extLst>
                    <a:ext uri="{FF2B5EF4-FFF2-40B4-BE49-F238E27FC236}">
                      <a16:creationId xmlns:a16="http://schemas.microsoft.com/office/drawing/2014/main" xmlns="" id="{BA9EA3FA-3182-4415-9903-20A07ECBAD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10754" y="2302149"/>
                  <a:ext cx="732268" cy="732268"/>
                </a:xfrm>
                <a:prstGeom prst="rect">
                  <a:avLst/>
                </a:prstGeom>
              </p:spPr>
            </p:pic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xmlns="" id="{72A783E0-E269-4D90-B1E5-098DF20916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2018" y="2448872"/>
                  <a:ext cx="3517526" cy="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1" name="图片 60" descr="图片包含 人员, 室内, 服装&#10;&#10;已生成高可信度的说明">
                  <a:extLst>
                    <a:ext uri="{FF2B5EF4-FFF2-40B4-BE49-F238E27FC236}">
                      <a16:creationId xmlns:a16="http://schemas.microsoft.com/office/drawing/2014/main" xmlns="" id="{E22B7523-BD79-4BA9-913E-F30A7B7D53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2286" y="3864904"/>
                  <a:ext cx="732268" cy="732268"/>
                </a:xfrm>
                <a:prstGeom prst="rect">
                  <a:avLst/>
                </a:prstGeom>
              </p:spPr>
            </p:pic>
            <p:pic>
              <p:nvPicPr>
                <p:cNvPr id="80" name="图片 79" descr="图片包含 人员, 室内, 服装&#10;&#10;已生成高可信度的说明">
                  <a:extLst>
                    <a:ext uri="{FF2B5EF4-FFF2-40B4-BE49-F238E27FC236}">
                      <a16:creationId xmlns:a16="http://schemas.microsoft.com/office/drawing/2014/main" xmlns="" id="{720D257F-8491-47A3-A759-890B97981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2146" y="3907625"/>
                  <a:ext cx="732268" cy="732268"/>
                </a:xfrm>
                <a:prstGeom prst="rect">
                  <a:avLst/>
                </a:prstGeom>
              </p:spPr>
            </p:pic>
            <p:cxnSp>
              <p:nvCxnSpPr>
                <p:cNvPr id="109" name="直接箭头连接符 108">
                  <a:extLst>
                    <a:ext uri="{FF2B5EF4-FFF2-40B4-BE49-F238E27FC236}">
                      <a16:creationId xmlns:a16="http://schemas.microsoft.com/office/drawing/2014/main" xmlns="" id="{9AC4D961-D634-4297-BEB2-2C140C6200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8082" y="2870442"/>
                  <a:ext cx="439484" cy="352051"/>
                </a:xfrm>
                <a:prstGeom prst="straightConnector1">
                  <a:avLst/>
                </a:prstGeom>
                <a:ln w="28575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151" name="图片 150">
                  <a:extLst>
                    <a:ext uri="{FF2B5EF4-FFF2-40B4-BE49-F238E27FC236}">
                      <a16:creationId xmlns:a16="http://schemas.microsoft.com/office/drawing/2014/main" xmlns="" id="{05A6F832-5F6E-4A4B-A0E0-D23DD8E017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9072" y="3296447"/>
                  <a:ext cx="814302" cy="814302"/>
                </a:xfrm>
                <a:prstGeom prst="rect">
                  <a:avLst/>
                </a:prstGeom>
              </p:spPr>
            </p:pic>
            <p:pic>
              <p:nvPicPr>
                <p:cNvPr id="123" name="图片 122">
                  <a:extLst>
                    <a:ext uri="{FF2B5EF4-FFF2-40B4-BE49-F238E27FC236}">
                      <a16:creationId xmlns:a16="http://schemas.microsoft.com/office/drawing/2014/main" xmlns="" id="{77D205CD-AF73-49FA-86CD-0E1750EBE3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3300" y="3330764"/>
                  <a:ext cx="814302" cy="814302"/>
                </a:xfrm>
                <a:prstGeom prst="rect">
                  <a:avLst/>
                </a:prstGeom>
              </p:spPr>
            </p:pic>
            <p:cxnSp>
              <p:nvCxnSpPr>
                <p:cNvPr id="124" name="直接连接符 123">
                  <a:extLst>
                    <a:ext uri="{FF2B5EF4-FFF2-40B4-BE49-F238E27FC236}">
                      <a16:creationId xmlns:a16="http://schemas.microsoft.com/office/drawing/2014/main" xmlns="" id="{F337073B-2BF5-4E4F-8711-0322BAAF28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64038" y="3807944"/>
                  <a:ext cx="4898724" cy="2583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箭头连接符 93">
                  <a:extLst>
                    <a:ext uri="{FF2B5EF4-FFF2-40B4-BE49-F238E27FC236}">
                      <a16:creationId xmlns:a16="http://schemas.microsoft.com/office/drawing/2014/main" xmlns="" id="{54DB8CDA-2BBC-4AF0-9C35-DBD6D9E66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33560" y="3581400"/>
                  <a:ext cx="290740" cy="609600"/>
                </a:xfrm>
                <a:prstGeom prst="straightConnector1">
                  <a:avLst/>
                </a:prstGeom>
                <a:ln w="28575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箭头连接符 104">
                  <a:extLst>
                    <a:ext uri="{FF2B5EF4-FFF2-40B4-BE49-F238E27FC236}">
                      <a16:creationId xmlns:a16="http://schemas.microsoft.com/office/drawing/2014/main" xmlns="" id="{00858C4A-9459-45F8-B69B-CEABD72B0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6066" y="3532480"/>
                  <a:ext cx="286160" cy="556095"/>
                </a:xfrm>
                <a:prstGeom prst="straightConnector1">
                  <a:avLst/>
                </a:prstGeom>
                <a:ln w="28575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箭头连接符 102">
                  <a:extLst>
                    <a:ext uri="{FF2B5EF4-FFF2-40B4-BE49-F238E27FC236}">
                      <a16:creationId xmlns:a16="http://schemas.microsoft.com/office/drawing/2014/main" xmlns="" id="{E93A8B1F-E747-46D0-87F5-AA7F7C504B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06744" y="2993096"/>
                  <a:ext cx="389884" cy="1219329"/>
                </a:xfrm>
                <a:prstGeom prst="straightConnector1">
                  <a:avLst/>
                </a:prstGeom>
                <a:ln w="28575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接箭头连接符 125">
                  <a:extLst>
                    <a:ext uri="{FF2B5EF4-FFF2-40B4-BE49-F238E27FC236}">
                      <a16:creationId xmlns:a16="http://schemas.microsoft.com/office/drawing/2014/main" xmlns="" id="{54B9DFC0-7112-4666-A591-9571C8EEFB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59144" y="4088575"/>
                  <a:ext cx="690533" cy="276250"/>
                </a:xfrm>
                <a:prstGeom prst="straightConnector1">
                  <a:avLst/>
                </a:prstGeom>
                <a:ln w="28575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箭头连接符 153">
                  <a:extLst>
                    <a:ext uri="{FF2B5EF4-FFF2-40B4-BE49-F238E27FC236}">
                      <a16:creationId xmlns:a16="http://schemas.microsoft.com/office/drawing/2014/main" xmlns="" id="{14781795-BDAC-469B-9614-E45C79D53E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12750" y="3125326"/>
                  <a:ext cx="157096" cy="1101374"/>
                </a:xfrm>
                <a:prstGeom prst="straightConnector1">
                  <a:avLst/>
                </a:prstGeom>
                <a:ln w="28575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直接箭头连接符 159">
                  <a:extLst>
                    <a:ext uri="{FF2B5EF4-FFF2-40B4-BE49-F238E27FC236}">
                      <a16:creationId xmlns:a16="http://schemas.microsoft.com/office/drawing/2014/main" xmlns="" id="{400BBA0C-3DC9-4DDC-940A-7D75F50507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41596" y="3133237"/>
                  <a:ext cx="441424" cy="622605"/>
                </a:xfrm>
                <a:prstGeom prst="straightConnector1">
                  <a:avLst/>
                </a:prstGeom>
                <a:ln w="28575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矩形: 圆角 160">
                  <a:extLst>
                    <a:ext uri="{FF2B5EF4-FFF2-40B4-BE49-F238E27FC236}">
                      <a16:creationId xmlns:a16="http://schemas.microsoft.com/office/drawing/2014/main" xmlns="" id="{5BD5DA65-819A-4AA3-B741-131C2CBE1C15}"/>
                    </a:ext>
                  </a:extLst>
                </p:cNvPr>
                <p:cNvSpPr/>
                <p:nvPr/>
              </p:nvSpPr>
              <p:spPr>
                <a:xfrm>
                  <a:off x="1353472" y="4869694"/>
                  <a:ext cx="6952327" cy="1486653"/>
                </a:xfrm>
                <a:prstGeom prst="roundRect">
                  <a:avLst>
                    <a:gd name="adj" fmla="val 10309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102" name="图片 101">
                  <a:extLst>
                    <a:ext uri="{FF2B5EF4-FFF2-40B4-BE49-F238E27FC236}">
                      <a16:creationId xmlns:a16="http://schemas.microsoft.com/office/drawing/2014/main" xmlns="" id="{C4F44822-0882-46BC-BCED-81282B982C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7778" y="5101431"/>
                  <a:ext cx="588634" cy="588634"/>
                </a:xfrm>
                <a:prstGeom prst="rect">
                  <a:avLst/>
                </a:prstGeom>
              </p:spPr>
            </p:pic>
            <p:pic>
              <p:nvPicPr>
                <p:cNvPr id="106" name="图片 105">
                  <a:extLst>
                    <a:ext uri="{FF2B5EF4-FFF2-40B4-BE49-F238E27FC236}">
                      <a16:creationId xmlns:a16="http://schemas.microsoft.com/office/drawing/2014/main" xmlns="" id="{EF531DCB-A357-4586-881F-FBC9420905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74661" y="5671507"/>
                  <a:ext cx="676177" cy="622666"/>
                </a:xfrm>
                <a:prstGeom prst="rect">
                  <a:avLst/>
                </a:prstGeom>
              </p:spPr>
            </p:pic>
            <p:pic>
              <p:nvPicPr>
                <p:cNvPr id="108" name="图片 107">
                  <a:extLst>
                    <a:ext uri="{FF2B5EF4-FFF2-40B4-BE49-F238E27FC236}">
                      <a16:creationId xmlns:a16="http://schemas.microsoft.com/office/drawing/2014/main" xmlns="" id="{3C5227FA-FAE0-48FE-AA5E-2ECAE3C5C8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60501" y="5546934"/>
                  <a:ext cx="732640" cy="732640"/>
                </a:xfrm>
                <a:prstGeom prst="rect">
                  <a:avLst/>
                </a:prstGeom>
              </p:spPr>
            </p:pic>
            <p:pic>
              <p:nvPicPr>
                <p:cNvPr id="111" name="图片 110">
                  <a:extLst>
                    <a:ext uri="{FF2B5EF4-FFF2-40B4-BE49-F238E27FC236}">
                      <a16:creationId xmlns:a16="http://schemas.microsoft.com/office/drawing/2014/main" xmlns="" id="{42BBCB34-B4D1-47C7-B4B5-C4EA70470E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7543" y="5036054"/>
                  <a:ext cx="609600" cy="691243"/>
                </a:xfrm>
                <a:prstGeom prst="rect">
                  <a:avLst/>
                </a:prstGeom>
              </p:spPr>
            </p:pic>
            <p:pic>
              <p:nvPicPr>
                <p:cNvPr id="113" name="图片 112">
                  <a:extLst>
                    <a:ext uri="{FF2B5EF4-FFF2-40B4-BE49-F238E27FC236}">
                      <a16:creationId xmlns:a16="http://schemas.microsoft.com/office/drawing/2014/main" xmlns="" id="{626914B6-62AA-4E16-82E6-16B1711850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91839" y="4987171"/>
                  <a:ext cx="750382" cy="738748"/>
                </a:xfrm>
                <a:prstGeom prst="rect">
                  <a:avLst/>
                </a:prstGeom>
              </p:spPr>
            </p:pic>
            <p:cxnSp>
              <p:nvCxnSpPr>
                <p:cNvPr id="164" name="直接连接符 163">
                  <a:extLst>
                    <a:ext uri="{FF2B5EF4-FFF2-40B4-BE49-F238E27FC236}">
                      <a16:creationId xmlns:a16="http://schemas.microsoft.com/office/drawing/2014/main" xmlns="" id="{08141C0F-A125-44BD-9874-CCC328AF1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04410" y="2993096"/>
                  <a:ext cx="382690" cy="2108335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直接连接符 164">
                  <a:extLst>
                    <a:ext uri="{FF2B5EF4-FFF2-40B4-BE49-F238E27FC236}">
                      <a16:creationId xmlns:a16="http://schemas.microsoft.com/office/drawing/2014/main" xmlns="" id="{ECEE4BA4-67EC-41E4-9ECF-E75A96A8CE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68002" y="3172025"/>
                  <a:ext cx="520410" cy="1815146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直接连接符 165">
                  <a:extLst>
                    <a:ext uri="{FF2B5EF4-FFF2-40B4-BE49-F238E27FC236}">
                      <a16:creationId xmlns:a16="http://schemas.microsoft.com/office/drawing/2014/main" xmlns="" id="{F379194D-1E2F-4134-BB29-FF180AD929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4244" y="4244694"/>
                  <a:ext cx="213292" cy="694432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接连接符 168">
                  <a:extLst>
                    <a:ext uri="{FF2B5EF4-FFF2-40B4-BE49-F238E27FC236}">
                      <a16:creationId xmlns:a16="http://schemas.microsoft.com/office/drawing/2014/main" xmlns="" id="{9F169127-00E5-47A2-A1DC-8EFDC25BC4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64274" y="4658116"/>
                  <a:ext cx="392584" cy="505052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直接连接符 170">
                  <a:extLst>
                    <a:ext uri="{FF2B5EF4-FFF2-40B4-BE49-F238E27FC236}">
                      <a16:creationId xmlns:a16="http://schemas.microsoft.com/office/drawing/2014/main" xmlns="" id="{F0DB6A5D-5E54-48AA-A00E-2BA7D17DB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4509" y="3560520"/>
                  <a:ext cx="979813" cy="2110987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直接连接符 173">
                  <a:extLst>
                    <a:ext uri="{FF2B5EF4-FFF2-40B4-BE49-F238E27FC236}">
                      <a16:creationId xmlns:a16="http://schemas.microsoft.com/office/drawing/2014/main" xmlns="" id="{0E3AE8B7-4A0B-45EF-B80B-D7A6FA29B2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58448" y="3532480"/>
                  <a:ext cx="147160" cy="1952280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直接连接符 177">
                  <a:extLst>
                    <a:ext uri="{FF2B5EF4-FFF2-40B4-BE49-F238E27FC236}">
                      <a16:creationId xmlns:a16="http://schemas.microsoft.com/office/drawing/2014/main" xmlns="" id="{F90BB167-8A0F-43C0-83CD-61015A39DA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12934" y="3532480"/>
                  <a:ext cx="1221176" cy="1952280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文本框 181">
                  <a:extLst>
                    <a:ext uri="{FF2B5EF4-FFF2-40B4-BE49-F238E27FC236}">
                      <a16:creationId xmlns:a16="http://schemas.microsoft.com/office/drawing/2014/main" xmlns="" id="{EBD97B5C-21C3-45ED-A7AA-6FF5737B37C7}"/>
                    </a:ext>
                  </a:extLst>
                </p:cNvPr>
                <p:cNvSpPr txBox="1"/>
                <p:nvPr/>
              </p:nvSpPr>
              <p:spPr>
                <a:xfrm>
                  <a:off x="271107" y="4517141"/>
                  <a:ext cx="19538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altLang="zh-CN" sz="2800" b="1" dirty="0">
                      <a:solidFill>
                        <a:schemeClr val="accent1">
                          <a:lumMod val="50000"/>
                        </a:schemeClr>
                      </a:solidFill>
                      <a:ea typeface="Kozuka Gothic Pro B" panose="020B0800000000000000" pitchFamily="34" charset="-128"/>
                    </a:rPr>
                    <a:t>local search</a:t>
                  </a:r>
                </a:p>
              </p:txBody>
            </p:sp>
            <p:sp>
              <p:nvSpPr>
                <p:cNvPr id="183" name="文本框 182">
                  <a:extLst>
                    <a:ext uri="{FF2B5EF4-FFF2-40B4-BE49-F238E27FC236}">
                      <a16:creationId xmlns:a16="http://schemas.microsoft.com/office/drawing/2014/main" xmlns="" id="{B1BE1841-25B2-4115-AA94-65A385BC7DB5}"/>
                    </a:ext>
                  </a:extLst>
                </p:cNvPr>
                <p:cNvSpPr txBox="1"/>
                <p:nvPr/>
              </p:nvSpPr>
              <p:spPr>
                <a:xfrm>
                  <a:off x="7493790" y="4594972"/>
                  <a:ext cx="150504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altLang="zh-CN" sz="2800" b="1" dirty="0">
                      <a:solidFill>
                        <a:schemeClr val="accent6">
                          <a:lumMod val="50000"/>
                        </a:schemeClr>
                      </a:solidFill>
                      <a:ea typeface="Kozuka Gothic Pro B" panose="020B0800000000000000" pitchFamily="34" charset="-128"/>
                    </a:rPr>
                    <a:t>Check-in</a:t>
                  </a:r>
                </a:p>
              </p:txBody>
            </p:sp>
            <p:sp>
              <p:nvSpPr>
                <p:cNvPr id="185" name="文本框 184">
                  <a:extLst>
                    <a:ext uri="{FF2B5EF4-FFF2-40B4-BE49-F238E27FC236}">
                      <a16:creationId xmlns:a16="http://schemas.microsoft.com/office/drawing/2014/main" xmlns="" id="{BAC3A8C3-929E-47C6-8C24-9AC705B4C0AA}"/>
                    </a:ext>
                  </a:extLst>
                </p:cNvPr>
                <p:cNvSpPr txBox="1"/>
                <p:nvPr/>
              </p:nvSpPr>
              <p:spPr>
                <a:xfrm>
                  <a:off x="1357219" y="2234374"/>
                  <a:ext cx="15040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altLang="zh-CN" sz="2000" b="1" dirty="0">
                      <a:solidFill>
                        <a:schemeClr val="bg2">
                          <a:lumMod val="25000"/>
                        </a:schemeClr>
                      </a:solidFill>
                      <a:ea typeface="Kozuka Gothic Pro B" panose="020B0800000000000000" pitchFamily="34" charset="-128"/>
                    </a:rPr>
                    <a:t>Foursquare</a:t>
                  </a:r>
                </a:p>
              </p:txBody>
            </p:sp>
          </p:grpSp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xmlns="" id="{9030CDF4-A7D2-4D20-9E04-6D6863C45CF2}"/>
                  </a:ext>
                </a:extLst>
              </p:cNvPr>
              <p:cNvSpPr txBox="1"/>
              <p:nvPr/>
            </p:nvSpPr>
            <p:spPr>
              <a:xfrm>
                <a:off x="7411645" y="2284711"/>
                <a:ext cx="969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sz="2000" b="1" dirty="0">
                    <a:solidFill>
                      <a:schemeClr val="bg2">
                        <a:lumMod val="25000"/>
                      </a:schemeClr>
                    </a:solidFill>
                    <a:ea typeface="Kozuka Gothic Pro B" panose="020B0800000000000000" pitchFamily="34" charset="-128"/>
                  </a:rPr>
                  <a:t>Swarm</a:t>
                </a:r>
              </a:p>
            </p:txBody>
          </p:sp>
        </p:grp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xmlns="" id="{801AD51C-4C5F-4677-B610-F1AE35814132}"/>
                </a:ext>
              </a:extLst>
            </p:cNvPr>
            <p:cNvCxnSpPr>
              <a:cxnSpLocks/>
            </p:cNvCxnSpPr>
            <p:nvPr/>
          </p:nvCxnSpPr>
          <p:spPr>
            <a:xfrm>
              <a:off x="3654414" y="4343590"/>
              <a:ext cx="2338727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0904D1CC-C363-405A-8B78-ADD1DE8BF1A6}"/>
              </a:ext>
            </a:extLst>
          </p:cNvPr>
          <p:cNvGrpSpPr/>
          <p:nvPr/>
        </p:nvGrpSpPr>
        <p:grpSpPr>
          <a:xfrm>
            <a:off x="151487" y="1810066"/>
            <a:ext cx="4798427" cy="2764870"/>
            <a:chOff x="101509" y="1671240"/>
            <a:chExt cx="9102831" cy="4685107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xmlns="" id="{E3EF8734-1412-4A47-9249-B6779A51D382}"/>
                </a:ext>
              </a:extLst>
            </p:cNvPr>
            <p:cNvGrpSpPr/>
            <p:nvPr/>
          </p:nvGrpSpPr>
          <p:grpSpPr>
            <a:xfrm>
              <a:off x="101509" y="1671240"/>
              <a:ext cx="9102831" cy="4685107"/>
              <a:chOff x="101509" y="1671240"/>
              <a:chExt cx="9102831" cy="4685107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xmlns="" id="{2BC13955-FD5F-4F43-8F9C-49BA528DC534}"/>
                  </a:ext>
                </a:extLst>
              </p:cNvPr>
              <p:cNvGrpSpPr/>
              <p:nvPr/>
            </p:nvGrpSpPr>
            <p:grpSpPr>
              <a:xfrm>
                <a:off x="101509" y="1671240"/>
                <a:ext cx="9102831" cy="4685107"/>
                <a:chOff x="101509" y="1671240"/>
                <a:chExt cx="9102831" cy="4685107"/>
              </a:xfrm>
            </p:grpSpPr>
            <p:sp>
              <p:nvSpPr>
                <p:cNvPr id="67" name="矩形: 圆角 66">
                  <a:extLst>
                    <a:ext uri="{FF2B5EF4-FFF2-40B4-BE49-F238E27FC236}">
                      <a16:creationId xmlns:a16="http://schemas.microsoft.com/office/drawing/2014/main" xmlns="" id="{928587D1-34C6-4680-9762-590F9BAFE0E1}"/>
                    </a:ext>
                  </a:extLst>
                </p:cNvPr>
                <p:cNvSpPr/>
                <p:nvPr/>
              </p:nvSpPr>
              <p:spPr>
                <a:xfrm>
                  <a:off x="5255660" y="2193816"/>
                  <a:ext cx="3050140" cy="2538270"/>
                </a:xfrm>
                <a:prstGeom prst="roundRect">
                  <a:avLst>
                    <a:gd name="adj" fmla="val 10309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69" name="矩形: 圆角 68">
                  <a:extLst>
                    <a:ext uri="{FF2B5EF4-FFF2-40B4-BE49-F238E27FC236}">
                      <a16:creationId xmlns:a16="http://schemas.microsoft.com/office/drawing/2014/main" xmlns="" id="{46BF7FC8-F054-4D54-B53C-00ED9F1CCBF8}"/>
                    </a:ext>
                  </a:extLst>
                </p:cNvPr>
                <p:cNvSpPr/>
                <p:nvPr/>
              </p:nvSpPr>
              <p:spPr>
                <a:xfrm>
                  <a:off x="1369460" y="2203329"/>
                  <a:ext cx="3118554" cy="2538270"/>
                </a:xfrm>
                <a:prstGeom prst="roundRect">
                  <a:avLst>
                    <a:gd name="adj" fmla="val 1030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/>
                </a:p>
              </p:txBody>
            </p:sp>
            <p:pic>
              <p:nvPicPr>
                <p:cNvPr id="70" name="图片 69">
                  <a:extLst>
                    <a:ext uri="{FF2B5EF4-FFF2-40B4-BE49-F238E27FC236}">
                      <a16:creationId xmlns:a16="http://schemas.microsoft.com/office/drawing/2014/main" xmlns="" id="{C857693A-74C3-4152-BE47-5590A6C9C9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39933" y="2703081"/>
                  <a:ext cx="732267" cy="732267"/>
                </a:xfrm>
                <a:prstGeom prst="rect">
                  <a:avLst/>
                </a:prstGeom>
              </p:spPr>
            </p:pic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xmlns="" id="{C1059AC7-DFBE-45D9-A246-DBA292D7E9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76801" y="2946459"/>
                  <a:ext cx="1063132" cy="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2" name="图片 71">
                  <a:extLst>
                    <a:ext uri="{FF2B5EF4-FFF2-40B4-BE49-F238E27FC236}">
                      <a16:creationId xmlns:a16="http://schemas.microsoft.com/office/drawing/2014/main" xmlns="" id="{609DDE20-9AED-4DE0-94B1-96874DD499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4534" y="2712606"/>
                  <a:ext cx="732267" cy="732267"/>
                </a:xfrm>
                <a:prstGeom prst="rect">
                  <a:avLst/>
                </a:prstGeom>
              </p:spPr>
            </p:pic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xmlns="" id="{7B891EEA-D050-4023-B4EA-832763D4340B}"/>
                    </a:ext>
                  </a:extLst>
                </p:cNvPr>
                <p:cNvSpPr txBox="1"/>
                <p:nvPr/>
              </p:nvSpPr>
              <p:spPr>
                <a:xfrm>
                  <a:off x="3216173" y="1671240"/>
                  <a:ext cx="35855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altLang="zh-CN" sz="1400" b="1" dirty="0">
                      <a:solidFill>
                        <a:srgbClr val="C55A11"/>
                      </a:solidFill>
                      <a:ea typeface="Kozuka Gothic Pro B" panose="020B0800000000000000" pitchFamily="34" charset="-128"/>
                    </a:rPr>
                    <a:t>User Account Linkage</a:t>
                  </a:r>
                </a:p>
              </p:txBody>
            </p:sp>
            <p:pic>
              <p:nvPicPr>
                <p:cNvPr id="74" name="图片 73">
                  <a:extLst>
                    <a:ext uri="{FF2B5EF4-FFF2-40B4-BE49-F238E27FC236}">
                      <a16:creationId xmlns:a16="http://schemas.microsoft.com/office/drawing/2014/main" xmlns="" id="{7AABD97F-7535-4CCD-95B2-6C2C4B219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0494" y="2203329"/>
                  <a:ext cx="732268" cy="732268"/>
                </a:xfrm>
                <a:prstGeom prst="rect">
                  <a:avLst/>
                </a:prstGeom>
              </p:spPr>
            </p:pic>
            <p:pic>
              <p:nvPicPr>
                <p:cNvPr id="75" name="图片 74">
                  <a:extLst>
                    <a:ext uri="{FF2B5EF4-FFF2-40B4-BE49-F238E27FC236}">
                      <a16:creationId xmlns:a16="http://schemas.microsoft.com/office/drawing/2014/main" xmlns="" id="{21294F8E-7985-48B9-949D-51BB0DBDD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10754" y="2302149"/>
                  <a:ext cx="732268" cy="732268"/>
                </a:xfrm>
                <a:prstGeom prst="rect">
                  <a:avLst/>
                </a:prstGeom>
              </p:spPr>
            </p:pic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xmlns="" id="{46E37B90-8EB0-4BB0-A984-5623B47EFD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2018" y="2448872"/>
                  <a:ext cx="3517526" cy="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8" name="图片 77" descr="图片包含 人员, 室内, 服装&#10;&#10;已生成高可信度的说明">
                  <a:extLst>
                    <a:ext uri="{FF2B5EF4-FFF2-40B4-BE49-F238E27FC236}">
                      <a16:creationId xmlns:a16="http://schemas.microsoft.com/office/drawing/2014/main" xmlns="" id="{23F79F0F-0E80-4999-B72A-D115B3954B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2286" y="3864904"/>
                  <a:ext cx="732268" cy="732268"/>
                </a:xfrm>
                <a:prstGeom prst="rect">
                  <a:avLst/>
                </a:prstGeom>
              </p:spPr>
            </p:pic>
            <p:pic>
              <p:nvPicPr>
                <p:cNvPr id="79" name="图片 78" descr="图片包含 人员, 室内, 服装&#10;&#10;已生成高可信度的说明">
                  <a:extLst>
                    <a:ext uri="{FF2B5EF4-FFF2-40B4-BE49-F238E27FC236}">
                      <a16:creationId xmlns:a16="http://schemas.microsoft.com/office/drawing/2014/main" xmlns="" id="{3F670A0F-B4DF-4462-9115-E1A336C5A3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2146" y="3907625"/>
                  <a:ext cx="732268" cy="732268"/>
                </a:xfrm>
                <a:prstGeom prst="rect">
                  <a:avLst/>
                </a:prstGeom>
              </p:spPr>
            </p:pic>
            <p:cxnSp>
              <p:nvCxnSpPr>
                <p:cNvPr id="81" name="直接箭头连接符 80">
                  <a:extLst>
                    <a:ext uri="{FF2B5EF4-FFF2-40B4-BE49-F238E27FC236}">
                      <a16:creationId xmlns:a16="http://schemas.microsoft.com/office/drawing/2014/main" xmlns="" id="{3F90CD3F-A190-4D6B-A968-C4C0AAF213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8082" y="2870442"/>
                  <a:ext cx="439484" cy="352051"/>
                </a:xfrm>
                <a:prstGeom prst="straightConnector1">
                  <a:avLst/>
                </a:prstGeom>
                <a:ln w="28575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82" name="图片 81">
                  <a:extLst>
                    <a:ext uri="{FF2B5EF4-FFF2-40B4-BE49-F238E27FC236}">
                      <a16:creationId xmlns:a16="http://schemas.microsoft.com/office/drawing/2014/main" xmlns="" id="{EA544099-6DBF-4EA0-8A08-61D4210BE9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9072" y="3296447"/>
                  <a:ext cx="814302" cy="814302"/>
                </a:xfrm>
                <a:prstGeom prst="rect">
                  <a:avLst/>
                </a:prstGeom>
              </p:spPr>
            </p:pic>
            <p:pic>
              <p:nvPicPr>
                <p:cNvPr id="84" name="图片 83">
                  <a:extLst>
                    <a:ext uri="{FF2B5EF4-FFF2-40B4-BE49-F238E27FC236}">
                      <a16:creationId xmlns:a16="http://schemas.microsoft.com/office/drawing/2014/main" xmlns="" id="{7283E536-0793-46DE-88DB-D1A07C3292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3300" y="3330764"/>
                  <a:ext cx="814302" cy="814302"/>
                </a:xfrm>
                <a:prstGeom prst="rect">
                  <a:avLst/>
                </a:prstGeom>
              </p:spPr>
            </p:pic>
            <p:cxnSp>
              <p:nvCxnSpPr>
                <p:cNvPr id="85" name="直接连接符 84">
                  <a:extLst>
                    <a:ext uri="{FF2B5EF4-FFF2-40B4-BE49-F238E27FC236}">
                      <a16:creationId xmlns:a16="http://schemas.microsoft.com/office/drawing/2014/main" xmlns="" id="{BA020CED-0044-41B9-8E9B-4946342723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64038" y="3807944"/>
                  <a:ext cx="4898724" cy="2583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箭头连接符 85">
                  <a:extLst>
                    <a:ext uri="{FF2B5EF4-FFF2-40B4-BE49-F238E27FC236}">
                      <a16:creationId xmlns:a16="http://schemas.microsoft.com/office/drawing/2014/main" xmlns="" id="{ADB37E5C-490B-4976-90C5-78DE9A613A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33560" y="3581400"/>
                  <a:ext cx="290740" cy="609600"/>
                </a:xfrm>
                <a:prstGeom prst="straightConnector1">
                  <a:avLst/>
                </a:prstGeom>
                <a:ln w="28575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箭头连接符 86">
                  <a:extLst>
                    <a:ext uri="{FF2B5EF4-FFF2-40B4-BE49-F238E27FC236}">
                      <a16:creationId xmlns:a16="http://schemas.microsoft.com/office/drawing/2014/main" xmlns="" id="{7E2A0DC1-6B3D-446E-AE23-C851D41E66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6066" y="3532480"/>
                  <a:ext cx="286160" cy="556095"/>
                </a:xfrm>
                <a:prstGeom prst="straightConnector1">
                  <a:avLst/>
                </a:prstGeom>
                <a:ln w="28575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箭头连接符 87">
                  <a:extLst>
                    <a:ext uri="{FF2B5EF4-FFF2-40B4-BE49-F238E27FC236}">
                      <a16:creationId xmlns:a16="http://schemas.microsoft.com/office/drawing/2014/main" xmlns="" id="{41FC9B9B-F629-4666-8B88-B1DA2C18EC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06744" y="2993096"/>
                  <a:ext cx="389884" cy="1219329"/>
                </a:xfrm>
                <a:prstGeom prst="straightConnector1">
                  <a:avLst/>
                </a:prstGeom>
                <a:ln w="28575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箭头连接符 88">
                  <a:extLst>
                    <a:ext uri="{FF2B5EF4-FFF2-40B4-BE49-F238E27FC236}">
                      <a16:creationId xmlns:a16="http://schemas.microsoft.com/office/drawing/2014/main" xmlns="" id="{F187E395-59B6-4F3D-92AC-2BD1AFDED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59144" y="4088575"/>
                  <a:ext cx="690533" cy="276250"/>
                </a:xfrm>
                <a:prstGeom prst="straightConnector1">
                  <a:avLst/>
                </a:prstGeom>
                <a:ln w="28575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箭头连接符 89">
                  <a:extLst>
                    <a:ext uri="{FF2B5EF4-FFF2-40B4-BE49-F238E27FC236}">
                      <a16:creationId xmlns:a16="http://schemas.microsoft.com/office/drawing/2014/main" xmlns="" id="{B9C9C915-4118-4604-B84F-73D90E4A64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12750" y="3125326"/>
                  <a:ext cx="157096" cy="1101374"/>
                </a:xfrm>
                <a:prstGeom prst="straightConnector1">
                  <a:avLst/>
                </a:prstGeom>
                <a:ln w="28575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箭头连接符 90">
                  <a:extLst>
                    <a:ext uri="{FF2B5EF4-FFF2-40B4-BE49-F238E27FC236}">
                      <a16:creationId xmlns:a16="http://schemas.microsoft.com/office/drawing/2014/main" xmlns="" id="{C4E0C326-3C92-406D-A170-DC6CDFB1B4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41596" y="3133237"/>
                  <a:ext cx="441424" cy="622605"/>
                </a:xfrm>
                <a:prstGeom prst="straightConnector1">
                  <a:avLst/>
                </a:prstGeom>
                <a:ln w="28575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2" name="矩形: 圆角 91">
                  <a:extLst>
                    <a:ext uri="{FF2B5EF4-FFF2-40B4-BE49-F238E27FC236}">
                      <a16:creationId xmlns:a16="http://schemas.microsoft.com/office/drawing/2014/main" xmlns="" id="{DDC61D76-952D-456F-804D-F5D5404C2659}"/>
                    </a:ext>
                  </a:extLst>
                </p:cNvPr>
                <p:cNvSpPr/>
                <p:nvPr/>
              </p:nvSpPr>
              <p:spPr>
                <a:xfrm>
                  <a:off x="1353472" y="4869694"/>
                  <a:ext cx="6952327" cy="1486653"/>
                </a:xfrm>
                <a:prstGeom prst="roundRect">
                  <a:avLst>
                    <a:gd name="adj" fmla="val 10309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/>
                </a:p>
              </p:txBody>
            </p:sp>
            <p:pic>
              <p:nvPicPr>
                <p:cNvPr id="93" name="图片 92">
                  <a:extLst>
                    <a:ext uri="{FF2B5EF4-FFF2-40B4-BE49-F238E27FC236}">
                      <a16:creationId xmlns:a16="http://schemas.microsoft.com/office/drawing/2014/main" xmlns="" id="{CCA16567-5D1B-40C9-AD1D-65A1E27776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7778" y="5101431"/>
                  <a:ext cx="588634" cy="588634"/>
                </a:xfrm>
                <a:prstGeom prst="rect">
                  <a:avLst/>
                </a:prstGeom>
              </p:spPr>
            </p:pic>
            <p:pic>
              <p:nvPicPr>
                <p:cNvPr id="95" name="图片 94">
                  <a:extLst>
                    <a:ext uri="{FF2B5EF4-FFF2-40B4-BE49-F238E27FC236}">
                      <a16:creationId xmlns:a16="http://schemas.microsoft.com/office/drawing/2014/main" xmlns="" id="{95266CD1-B03C-4C58-96B2-582384525C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74661" y="5671507"/>
                  <a:ext cx="676177" cy="622666"/>
                </a:xfrm>
                <a:prstGeom prst="rect">
                  <a:avLst/>
                </a:prstGeom>
              </p:spPr>
            </p:pic>
            <p:pic>
              <p:nvPicPr>
                <p:cNvPr id="96" name="图片 95">
                  <a:extLst>
                    <a:ext uri="{FF2B5EF4-FFF2-40B4-BE49-F238E27FC236}">
                      <a16:creationId xmlns:a16="http://schemas.microsoft.com/office/drawing/2014/main" xmlns="" id="{63AF341C-F713-4651-ACDC-93DBCA4A35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60501" y="5546934"/>
                  <a:ext cx="732640" cy="732640"/>
                </a:xfrm>
                <a:prstGeom prst="rect">
                  <a:avLst/>
                </a:prstGeom>
              </p:spPr>
            </p:pic>
            <p:pic>
              <p:nvPicPr>
                <p:cNvPr id="97" name="图片 96">
                  <a:extLst>
                    <a:ext uri="{FF2B5EF4-FFF2-40B4-BE49-F238E27FC236}">
                      <a16:creationId xmlns:a16="http://schemas.microsoft.com/office/drawing/2014/main" xmlns="" id="{B615EB64-DF9F-4B78-B870-53DDC8DC9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7543" y="5036054"/>
                  <a:ext cx="609600" cy="691243"/>
                </a:xfrm>
                <a:prstGeom prst="rect">
                  <a:avLst/>
                </a:prstGeom>
              </p:spPr>
            </p:pic>
            <p:pic>
              <p:nvPicPr>
                <p:cNvPr id="98" name="图片 97">
                  <a:extLst>
                    <a:ext uri="{FF2B5EF4-FFF2-40B4-BE49-F238E27FC236}">
                      <a16:creationId xmlns:a16="http://schemas.microsoft.com/office/drawing/2014/main" xmlns="" id="{AB4EFD8F-CFFB-4AD5-B7DD-76120CA60E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91839" y="4987171"/>
                  <a:ext cx="750382" cy="738748"/>
                </a:xfrm>
                <a:prstGeom prst="rect">
                  <a:avLst/>
                </a:prstGeom>
              </p:spPr>
            </p:pic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xmlns="" id="{E3EEA92C-333F-463A-B7D2-F68EA4DC15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04410" y="2993096"/>
                  <a:ext cx="382690" cy="2108335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xmlns="" id="{04CE2C28-DD2A-4986-A1BF-53ECA41A19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68002" y="3172025"/>
                  <a:ext cx="520410" cy="1815146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xmlns="" id="{A12D773A-D427-4BD1-B497-5CE0FE01C5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4244" y="4244694"/>
                  <a:ext cx="213292" cy="694432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xmlns="" id="{6A9E538E-C6FE-4E51-B8FE-B453A0AF00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64274" y="4658116"/>
                  <a:ext cx="392584" cy="505052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>
                  <a:extLst>
                    <a:ext uri="{FF2B5EF4-FFF2-40B4-BE49-F238E27FC236}">
                      <a16:creationId xmlns:a16="http://schemas.microsoft.com/office/drawing/2014/main" xmlns="" id="{DAA99D71-4AE4-4AE6-B1A0-1FB4C852C6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4509" y="3560520"/>
                  <a:ext cx="979813" cy="2110987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109">
                  <a:extLst>
                    <a:ext uri="{FF2B5EF4-FFF2-40B4-BE49-F238E27FC236}">
                      <a16:creationId xmlns:a16="http://schemas.microsoft.com/office/drawing/2014/main" xmlns="" id="{6C182C36-6F04-4F98-8287-2797D205CC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58448" y="3532480"/>
                  <a:ext cx="147160" cy="1952280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111">
                  <a:extLst>
                    <a:ext uri="{FF2B5EF4-FFF2-40B4-BE49-F238E27FC236}">
                      <a16:creationId xmlns:a16="http://schemas.microsoft.com/office/drawing/2014/main" xmlns="" id="{689CFEF0-66B6-4423-8EF4-94CE5F9C3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12934" y="3532480"/>
                  <a:ext cx="1221176" cy="1952280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xmlns="" id="{A0DD3424-CD8A-4C1B-BD41-130EDA710D1C}"/>
                    </a:ext>
                  </a:extLst>
                </p:cNvPr>
                <p:cNvSpPr txBox="1"/>
                <p:nvPr/>
              </p:nvSpPr>
              <p:spPr>
                <a:xfrm>
                  <a:off x="101509" y="4517142"/>
                  <a:ext cx="2123448" cy="5215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altLang="zh-CN" sz="1400" b="1" dirty="0">
                      <a:solidFill>
                        <a:schemeClr val="accent1">
                          <a:lumMod val="50000"/>
                        </a:schemeClr>
                      </a:solidFill>
                      <a:ea typeface="Kozuka Gothic Pro B" panose="020B0800000000000000" pitchFamily="34" charset="-128"/>
                    </a:rPr>
                    <a:t>local search</a:t>
                  </a:r>
                </a:p>
              </p:txBody>
            </p:sp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xmlns="" id="{DB4A2344-5965-4456-B1B8-B331BD94C32A}"/>
                    </a:ext>
                  </a:extLst>
                </p:cNvPr>
                <p:cNvSpPr txBox="1"/>
                <p:nvPr/>
              </p:nvSpPr>
              <p:spPr>
                <a:xfrm>
                  <a:off x="7493788" y="4594972"/>
                  <a:ext cx="1710552" cy="5215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altLang="zh-CN" sz="1400" b="1" dirty="0">
                      <a:solidFill>
                        <a:schemeClr val="accent6">
                          <a:lumMod val="50000"/>
                        </a:schemeClr>
                      </a:solidFill>
                      <a:ea typeface="Kozuka Gothic Pro B" panose="020B0800000000000000" pitchFamily="34" charset="-128"/>
                    </a:rPr>
                    <a:t>Check-in</a:t>
                  </a:r>
                </a:p>
              </p:txBody>
            </p:sp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xmlns="" id="{4DE5273D-752C-492F-B769-08820F7594F7}"/>
                    </a:ext>
                  </a:extLst>
                </p:cNvPr>
                <p:cNvSpPr txBox="1"/>
                <p:nvPr/>
              </p:nvSpPr>
              <p:spPr>
                <a:xfrm>
                  <a:off x="873798" y="2234374"/>
                  <a:ext cx="1987465" cy="5215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altLang="zh-CN" sz="1400" b="1" dirty="0">
                      <a:solidFill>
                        <a:schemeClr val="bg2">
                          <a:lumMod val="25000"/>
                        </a:schemeClr>
                      </a:solidFill>
                      <a:ea typeface="Kozuka Gothic Pro B" panose="020B0800000000000000" pitchFamily="34" charset="-128"/>
                    </a:rPr>
                    <a:t>Foursquare</a:t>
                  </a:r>
                </a:p>
              </p:txBody>
            </p:sp>
          </p:grp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xmlns="" id="{45FBD39A-382A-4585-9387-61114D83D334}"/>
                  </a:ext>
                </a:extLst>
              </p:cNvPr>
              <p:cNvSpPr txBox="1"/>
              <p:nvPr/>
            </p:nvSpPr>
            <p:spPr>
              <a:xfrm>
                <a:off x="7411646" y="2284711"/>
                <a:ext cx="1325951" cy="521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sz="1400" b="1" dirty="0">
                    <a:solidFill>
                      <a:schemeClr val="bg2">
                        <a:lumMod val="25000"/>
                      </a:schemeClr>
                    </a:solidFill>
                    <a:ea typeface="Kozuka Gothic Pro B" panose="020B0800000000000000" pitchFamily="34" charset="-128"/>
                  </a:rPr>
                  <a:t>Swarm</a:t>
                </a:r>
              </a:p>
            </p:txBody>
          </p:sp>
        </p:grp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xmlns="" id="{C1FE64FD-C036-4A80-9A39-7FEE30D2E026}"/>
                </a:ext>
              </a:extLst>
            </p:cNvPr>
            <p:cNvCxnSpPr>
              <a:cxnSpLocks/>
            </p:cNvCxnSpPr>
            <p:nvPr/>
          </p:nvCxnSpPr>
          <p:spPr>
            <a:xfrm>
              <a:off x="3654414" y="4343590"/>
              <a:ext cx="2338727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连接符: 曲线 116">
            <a:extLst>
              <a:ext uri="{FF2B5EF4-FFF2-40B4-BE49-F238E27FC236}">
                <a16:creationId xmlns:a16="http://schemas.microsoft.com/office/drawing/2014/main" xmlns="" id="{815E8956-3292-4760-8E2B-9880F47B8E58}"/>
              </a:ext>
            </a:extLst>
          </p:cNvPr>
          <p:cNvCxnSpPr>
            <a:cxnSpLocks/>
          </p:cNvCxnSpPr>
          <p:nvPr/>
        </p:nvCxnSpPr>
        <p:spPr>
          <a:xfrm flipV="1">
            <a:off x="3596479" y="1691901"/>
            <a:ext cx="902588" cy="2987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8" name="图片 117" descr="图片包含 屏幕截图, 监视器&#10;&#10;已生成极高可信度的说明">
            <a:extLst>
              <a:ext uri="{FF2B5EF4-FFF2-40B4-BE49-F238E27FC236}">
                <a16:creationId xmlns:a16="http://schemas.microsoft.com/office/drawing/2014/main" xmlns="" id="{89BC50D0-6B9E-4FE3-ADBA-95BDC876FF0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658" y="1280673"/>
            <a:ext cx="7454018" cy="489450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99CC25E0-887F-481F-B16A-A11F7D49A58D}"/>
              </a:ext>
            </a:extLst>
          </p:cNvPr>
          <p:cNvSpPr/>
          <p:nvPr/>
        </p:nvSpPr>
        <p:spPr>
          <a:xfrm>
            <a:off x="7951832" y="1312395"/>
            <a:ext cx="764890" cy="26008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xmlns="" id="{7E190CA1-203B-4013-8E42-3B74AAEA3571}"/>
              </a:ext>
            </a:extLst>
          </p:cNvPr>
          <p:cNvSpPr/>
          <p:nvPr/>
        </p:nvSpPr>
        <p:spPr>
          <a:xfrm>
            <a:off x="8730577" y="1312395"/>
            <a:ext cx="561925" cy="26008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xmlns="" id="{0BD4B962-B887-4968-B710-480939562349}"/>
              </a:ext>
            </a:extLst>
          </p:cNvPr>
          <p:cNvSpPr/>
          <p:nvPr/>
        </p:nvSpPr>
        <p:spPr>
          <a:xfrm>
            <a:off x="592532" y="333890"/>
            <a:ext cx="10746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ea typeface="Kozuka Gothic Pr6N H" panose="020B0800000000000000" pitchFamily="34" charset="-128"/>
              </a:rPr>
              <a:t>Our</a:t>
            </a:r>
            <a:r>
              <a:rPr lang="zh-CN" altLang="en-US" sz="3600" dirty="0">
                <a:ea typeface="Kozuka Gothic Pr6N H" panose="020B0800000000000000" pitchFamily="34" charset="-128"/>
              </a:rPr>
              <a:t> </a:t>
            </a:r>
            <a:r>
              <a:rPr lang="en-US" altLang="zh-CN" sz="3600" dirty="0">
                <a:ea typeface="Kozuka Gothic Pr6N H" panose="020B0800000000000000" pitchFamily="34" charset="-128"/>
              </a:rPr>
              <a:t>Researches Related with Location Privacy Protection</a:t>
            </a:r>
          </a:p>
        </p:txBody>
      </p: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xmlns="" id="{1CADA63D-B872-46B2-9CCE-A16562CABF06}"/>
              </a:ext>
            </a:extLst>
          </p:cNvPr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xmlns="" id="{5B5BDC83-6A28-42FF-B43D-D260B00A25EE}"/>
              </a:ext>
            </a:extLst>
          </p:cNvPr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70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20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-0.17175 -0.1088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-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 animBg="1"/>
      <p:bldP spid="1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矩形 131">
            <a:extLst>
              <a:ext uri="{FF2B5EF4-FFF2-40B4-BE49-F238E27FC236}">
                <a16:creationId xmlns:a16="http://schemas.microsoft.com/office/drawing/2014/main" xmlns="" id="{39C8A1CD-3620-4061-8DC1-5A28233CF51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894DB0BF-9A94-4A5D-B3E9-DFAA2FFA4181}"/>
              </a:ext>
            </a:extLst>
          </p:cNvPr>
          <p:cNvSpPr/>
          <p:nvPr/>
        </p:nvSpPr>
        <p:spPr>
          <a:xfrm>
            <a:off x="5582915" y="1089098"/>
            <a:ext cx="5756277" cy="46218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灯片编号占位符 7">
            <a:extLst>
              <a:ext uri="{FF2B5EF4-FFF2-40B4-BE49-F238E27FC236}">
                <a16:creationId xmlns:a16="http://schemas.microsoft.com/office/drawing/2014/main" xmlns="" id="{1502A299-CE1A-464A-9D60-A28AEE47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1977A4-1D1D-4B6F-9D4A-C85162ECB21B}" type="slidenum">
              <a:rPr lang="zh-CN" altLang="en-US" smtClean="0"/>
              <a:t>35</a:t>
            </a:fld>
            <a:endParaRPr lang="zh-CN" altLang="en-US" dirty="0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xmlns="" id="{0BD4B962-B887-4968-B710-480939562349}"/>
              </a:ext>
            </a:extLst>
          </p:cNvPr>
          <p:cNvSpPr/>
          <p:nvPr/>
        </p:nvSpPr>
        <p:spPr>
          <a:xfrm>
            <a:off x="592532" y="333890"/>
            <a:ext cx="10746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ea typeface="Kozuka Gothic Pr6N H" panose="020B0800000000000000" pitchFamily="34" charset="-128"/>
              </a:rPr>
              <a:t>Our</a:t>
            </a:r>
            <a:r>
              <a:rPr lang="zh-CN" altLang="en-US" sz="3600" dirty="0">
                <a:ea typeface="Kozuka Gothic Pr6N H" panose="020B0800000000000000" pitchFamily="34" charset="-128"/>
              </a:rPr>
              <a:t> </a:t>
            </a:r>
            <a:r>
              <a:rPr lang="en-US" altLang="zh-CN" sz="3600" dirty="0">
                <a:ea typeface="Kozuka Gothic Pr6N H" panose="020B0800000000000000" pitchFamily="34" charset="-128"/>
              </a:rPr>
              <a:t>Researches Related with Location Privacy Protection</a:t>
            </a:r>
          </a:p>
        </p:txBody>
      </p: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xmlns="" id="{1CADA63D-B872-46B2-9CCE-A16562CABF06}"/>
              </a:ext>
            </a:extLst>
          </p:cNvPr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xmlns="" id="{5B5BDC83-6A28-42FF-B43D-D260B00A25EE}"/>
              </a:ext>
            </a:extLst>
          </p:cNvPr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xmlns="" id="{54C9C4CC-FA89-4B32-B943-76F0A7BFC016}"/>
              </a:ext>
            </a:extLst>
          </p:cNvPr>
          <p:cNvSpPr txBox="1"/>
          <p:nvPr/>
        </p:nvSpPr>
        <p:spPr>
          <a:xfrm>
            <a:off x="546764" y="1314112"/>
            <a:ext cx="3585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C55A11"/>
                </a:solidFill>
                <a:ea typeface="Kozuka Gothic Pro B" panose="020B0800000000000000" pitchFamily="34" charset="-128"/>
              </a:rPr>
              <a:t>User Account Linkage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xmlns="" id="{0161D595-D18D-44EF-B23B-03D98870122F}"/>
              </a:ext>
            </a:extLst>
          </p:cNvPr>
          <p:cNvSpPr txBox="1"/>
          <p:nvPr/>
        </p:nvSpPr>
        <p:spPr>
          <a:xfrm>
            <a:off x="947012" y="2487949"/>
            <a:ext cx="2382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accent5"/>
                </a:solidFill>
                <a:ea typeface="Kozuka Gothic Pro B" panose="020B0800000000000000" pitchFamily="34" charset="-128"/>
              </a:rPr>
              <a:t>Information Integration</a:t>
            </a:r>
          </a:p>
        </p:txBody>
      </p:sp>
      <p:sp>
        <p:nvSpPr>
          <p:cNvPr id="128" name="箭头: 下 127">
            <a:extLst>
              <a:ext uri="{FF2B5EF4-FFF2-40B4-BE49-F238E27FC236}">
                <a16:creationId xmlns:a16="http://schemas.microsoft.com/office/drawing/2014/main" xmlns="" id="{BD27E0F4-68C8-4453-B9C2-F961A3934F99}"/>
              </a:ext>
            </a:extLst>
          </p:cNvPr>
          <p:cNvSpPr/>
          <p:nvPr/>
        </p:nvSpPr>
        <p:spPr>
          <a:xfrm>
            <a:off x="1940817" y="1943582"/>
            <a:ext cx="398703" cy="646331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xmlns="" id="{0098D150-AD98-494F-B729-85935D50B8A7}"/>
              </a:ext>
            </a:extLst>
          </p:cNvPr>
          <p:cNvSpPr txBox="1"/>
          <p:nvPr/>
        </p:nvSpPr>
        <p:spPr>
          <a:xfrm>
            <a:off x="3329280" y="2313907"/>
            <a:ext cx="191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b="1" dirty="0">
                <a:solidFill>
                  <a:schemeClr val="accent5"/>
                </a:solidFill>
                <a:ea typeface="Kozuka Gothic Pro B" panose="020B0800000000000000" pitchFamily="34" charset="-128"/>
              </a:rPr>
              <a:t>User’s Trajectory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xmlns="" id="{E0194565-3C1D-410C-B442-10498CE39833}"/>
              </a:ext>
            </a:extLst>
          </p:cNvPr>
          <p:cNvSpPr txBox="1"/>
          <p:nvPr/>
        </p:nvSpPr>
        <p:spPr>
          <a:xfrm>
            <a:off x="3360217" y="3300414"/>
            <a:ext cx="199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b="1" dirty="0">
                <a:solidFill>
                  <a:schemeClr val="accent5"/>
                </a:solidFill>
                <a:ea typeface="Kozuka Gothic Pro B" panose="020B0800000000000000" pitchFamily="34" charset="-128"/>
              </a:rPr>
              <a:t>Friends’ Trajectory</a:t>
            </a:r>
          </a:p>
        </p:txBody>
      </p:sp>
      <p:sp>
        <p:nvSpPr>
          <p:cNvPr id="2" name="左中括号 1">
            <a:extLst>
              <a:ext uri="{FF2B5EF4-FFF2-40B4-BE49-F238E27FC236}">
                <a16:creationId xmlns:a16="http://schemas.microsoft.com/office/drawing/2014/main" xmlns="" id="{76F9EC0B-82A6-4E71-A8B6-58556751849D}"/>
              </a:ext>
            </a:extLst>
          </p:cNvPr>
          <p:cNvSpPr/>
          <p:nvPr/>
        </p:nvSpPr>
        <p:spPr>
          <a:xfrm>
            <a:off x="3160295" y="2400928"/>
            <a:ext cx="199922" cy="1181797"/>
          </a:xfrm>
          <a:prstGeom prst="leftBracket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xmlns="" id="{9F64D8A3-D3DA-43FF-93A9-005CB7C62E46}"/>
              </a:ext>
            </a:extLst>
          </p:cNvPr>
          <p:cNvSpPr txBox="1"/>
          <p:nvPr/>
        </p:nvSpPr>
        <p:spPr>
          <a:xfrm>
            <a:off x="947012" y="4266254"/>
            <a:ext cx="2382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accent5"/>
                </a:solidFill>
                <a:ea typeface="Kozuka Gothic Pro B" panose="020B0800000000000000" pitchFamily="34" charset="-128"/>
              </a:rPr>
              <a:t>Leakage of next location</a:t>
            </a:r>
          </a:p>
        </p:txBody>
      </p:sp>
      <p:sp>
        <p:nvSpPr>
          <p:cNvPr id="133" name="箭头: 下 132">
            <a:extLst>
              <a:ext uri="{FF2B5EF4-FFF2-40B4-BE49-F238E27FC236}">
                <a16:creationId xmlns:a16="http://schemas.microsoft.com/office/drawing/2014/main" xmlns="" id="{BB5FA810-B29C-4D1C-AE70-B3BC75763C81}"/>
              </a:ext>
            </a:extLst>
          </p:cNvPr>
          <p:cNvSpPr/>
          <p:nvPr/>
        </p:nvSpPr>
        <p:spPr>
          <a:xfrm>
            <a:off x="1945363" y="3595944"/>
            <a:ext cx="398703" cy="646331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xmlns="" id="{EC7D3038-9A44-4944-B7C5-B541BAE3F36A}"/>
              </a:ext>
            </a:extLst>
          </p:cNvPr>
          <p:cNvSpPr txBox="1"/>
          <p:nvPr/>
        </p:nvSpPr>
        <p:spPr>
          <a:xfrm>
            <a:off x="5353985" y="1331935"/>
            <a:ext cx="3994553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800" b="1" dirty="0">
                <a:ea typeface="Kozuka Gothic Pro B" panose="020B0800000000000000" pitchFamily="34" charset="-128"/>
              </a:rPr>
              <a:t>Protection Framework</a:t>
            </a:r>
          </a:p>
        </p:txBody>
      </p:sp>
      <p:pic>
        <p:nvPicPr>
          <p:cNvPr id="8" name="图片 7" descr="图片包含 屏幕截图&#10;&#10;已生成极高可信度的说明">
            <a:extLst>
              <a:ext uri="{FF2B5EF4-FFF2-40B4-BE49-F238E27FC236}">
                <a16:creationId xmlns:a16="http://schemas.microsoft.com/office/drawing/2014/main" xmlns="" id="{178178A8-EB10-4AB8-8859-7B18E660A5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761" y="2313907"/>
            <a:ext cx="5214584" cy="28917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5857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1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5" grpId="0"/>
      <p:bldP spid="127" grpId="0"/>
      <p:bldP spid="128" grpId="0" animBg="1"/>
      <p:bldP spid="129" grpId="0"/>
      <p:bldP spid="130" grpId="0"/>
      <p:bldP spid="2" grpId="0" animBg="1"/>
      <p:bldP spid="131" grpId="0"/>
      <p:bldP spid="133" grpId="0" animBg="1"/>
      <p:bldP spid="134" grpId="0" build="allAtOnce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7A3BCE2A-7C61-4733-99E6-1CD3B0631795}"/>
              </a:ext>
            </a:extLst>
          </p:cNvPr>
          <p:cNvSpPr/>
          <p:nvPr/>
        </p:nvSpPr>
        <p:spPr>
          <a:xfrm>
            <a:off x="10957" y="-1471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52536" y="4496612"/>
            <a:ext cx="55840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ea typeface="Kozuka Gothic Pro H" panose="020B0800000000000000" pitchFamily="34" charset="-128"/>
              </a:rPr>
              <a:t>User Privacy Leakage in Location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03A15055-06A3-47C0-82C2-D05584945263}"/>
              </a:ext>
            </a:extLst>
          </p:cNvPr>
          <p:cNvSpPr/>
          <p:nvPr/>
        </p:nvSpPr>
        <p:spPr>
          <a:xfrm>
            <a:off x="592532" y="333890"/>
            <a:ext cx="10746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ea typeface="Kozuka Gothic Pr6N H" panose="020B0800000000000000" pitchFamily="34" charset="-128"/>
              </a:rPr>
              <a:t>Our</a:t>
            </a:r>
            <a:r>
              <a:rPr lang="zh-CN" altLang="en-US" sz="3600" dirty="0">
                <a:ea typeface="Kozuka Gothic Pr6N H" panose="020B0800000000000000" pitchFamily="34" charset="-128"/>
              </a:rPr>
              <a:t> </a:t>
            </a:r>
            <a:r>
              <a:rPr lang="en-US" altLang="zh-CN" sz="3600" dirty="0">
                <a:ea typeface="Kozuka Gothic Pr6N H" panose="020B0800000000000000" pitchFamily="34" charset="-128"/>
              </a:rPr>
              <a:t>Researches Related with Location Privacy Protection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490C9C8E-4B19-4222-A86F-499F7DB242CE}"/>
              </a:ext>
            </a:extLst>
          </p:cNvPr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xmlns="" id="{DF33E93B-E349-4C12-B5B3-A7624C16A80C}"/>
              </a:ext>
            </a:extLst>
          </p:cNvPr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28700911-6685-4496-A447-A0AB3AAC964B}"/>
              </a:ext>
            </a:extLst>
          </p:cNvPr>
          <p:cNvSpPr/>
          <p:nvPr/>
        </p:nvSpPr>
        <p:spPr>
          <a:xfrm>
            <a:off x="0" y="3659886"/>
            <a:ext cx="12192000" cy="2491927"/>
          </a:xfrm>
          <a:prstGeom prst="rect">
            <a:avLst/>
          </a:prstGeom>
          <a:solidFill>
            <a:srgbClr val="E67E22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 dirty="0">
              <a:solidFill>
                <a:schemeClr val="tx1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2B619E3A-1FEF-4F49-816F-24BEBC0C3D82}"/>
              </a:ext>
            </a:extLst>
          </p:cNvPr>
          <p:cNvSpPr/>
          <p:nvPr/>
        </p:nvSpPr>
        <p:spPr>
          <a:xfrm>
            <a:off x="0" y="3083161"/>
            <a:ext cx="12192000" cy="588721"/>
          </a:xfrm>
          <a:prstGeom prst="rect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ea typeface="Kozuka Gothic Pro B" panose="020B0800000000000000" pitchFamily="34" charset="-128"/>
              </a:rPr>
              <a:t>What we have done</a:t>
            </a:r>
            <a:endParaRPr lang="zh-CN" altLang="en-US" sz="2400" b="1" dirty="0">
              <a:ea typeface="Kozuka Gothic Pro B" panose="020B0800000000000000" pitchFamily="34" charset="-128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10E94C41-9AC5-475D-83FD-D886D7D4AA93}"/>
              </a:ext>
            </a:extLst>
          </p:cNvPr>
          <p:cNvSpPr/>
          <p:nvPr/>
        </p:nvSpPr>
        <p:spPr>
          <a:xfrm>
            <a:off x="3363074" y="4494144"/>
            <a:ext cx="2277661" cy="13684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ea typeface="Kozuka Gothic Pro B" panose="020B0800000000000000" pitchFamily="34" charset="-128"/>
              </a:rPr>
              <a:t>Location-based attack model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0EAB4C2C-AE66-473E-965F-C666277CD092}"/>
              </a:ext>
            </a:extLst>
          </p:cNvPr>
          <p:cNvSpPr/>
          <p:nvPr/>
        </p:nvSpPr>
        <p:spPr>
          <a:xfrm>
            <a:off x="6529847" y="4496612"/>
            <a:ext cx="2277661" cy="13684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ea typeface="Kozuka Gothic Pro B" panose="020B0800000000000000" pitchFamily="34" charset="-128"/>
              </a:rPr>
              <a:t> Mechanism 1</a:t>
            </a:r>
          </a:p>
          <a:p>
            <a:pPr algn="ctr"/>
            <a:r>
              <a:rPr lang="en-US" altLang="zh-CN" sz="2000" b="1" dirty="0">
                <a:ea typeface="Kozuka Gothic Pro B" panose="020B0800000000000000" pitchFamily="34" charset="-128"/>
              </a:rPr>
              <a:t>Multi-objective optimization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D60A0805-3F15-4491-BEF0-943517AD7802}"/>
              </a:ext>
            </a:extLst>
          </p:cNvPr>
          <p:cNvSpPr/>
          <p:nvPr/>
        </p:nvSpPr>
        <p:spPr>
          <a:xfrm>
            <a:off x="9713028" y="4480289"/>
            <a:ext cx="2277661" cy="13684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ea typeface="Kozuka Gothic Pro B" panose="020B0800000000000000" pitchFamily="34" charset="-128"/>
              </a:rPr>
              <a:t>Mechanism 2</a:t>
            </a:r>
          </a:p>
          <a:p>
            <a:pPr algn="ctr"/>
            <a:r>
              <a:rPr lang="en-US" altLang="zh-CN" sz="2000" b="1" dirty="0">
                <a:ea typeface="Kozuka Gothic Pro B" panose="020B0800000000000000" pitchFamily="34" charset="-128"/>
              </a:rPr>
              <a:t>Non-cooperative game model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xmlns="" id="{B2FBBCF3-1683-462C-B870-2895B7B3618E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5640735" y="5178354"/>
            <a:ext cx="889112" cy="246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xmlns="" id="{82DA4A07-A9FE-4FDF-866A-F16E0DB94A1E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8807508" y="5164499"/>
            <a:ext cx="905520" cy="16322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内容占位符 2">
            <a:extLst>
              <a:ext uri="{FF2B5EF4-FFF2-40B4-BE49-F238E27FC236}">
                <a16:creationId xmlns:a16="http://schemas.microsoft.com/office/drawing/2014/main" xmlns="" id="{42B7B629-AE7A-4A6F-A640-EDE0C4D52D60}"/>
              </a:ext>
            </a:extLst>
          </p:cNvPr>
          <p:cNvSpPr txBox="1">
            <a:spLocks/>
          </p:cNvSpPr>
          <p:nvPr/>
        </p:nvSpPr>
        <p:spPr>
          <a:xfrm>
            <a:off x="2350478" y="3873186"/>
            <a:ext cx="8047654" cy="511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b="1" dirty="0">
                <a:cs typeface="Adobe Hebrew" panose="02040503050201020203" pitchFamily="18" charset="-79"/>
              </a:rPr>
              <a:t>Trajectory and Friendship based location privacy preserving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8F683F70-9251-48BB-ABCA-B1900D66101E}"/>
              </a:ext>
            </a:extLst>
          </p:cNvPr>
          <p:cNvSpPr/>
          <p:nvPr/>
        </p:nvSpPr>
        <p:spPr>
          <a:xfrm>
            <a:off x="179893" y="4487593"/>
            <a:ext cx="2277661" cy="13684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ea typeface="Kozuka Gothic Pro B" panose="020B0800000000000000" pitchFamily="34" charset="-128"/>
              </a:rPr>
              <a:t>Basic Obfuscation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xmlns="" id="{049F1F45-8869-487F-BD22-8A0643586ACA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457554" y="5171803"/>
            <a:ext cx="889112" cy="246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AA17BDA8-FB3A-46EA-9C1A-2EEE6A601DAF}"/>
              </a:ext>
            </a:extLst>
          </p:cNvPr>
          <p:cNvGrpSpPr/>
          <p:nvPr/>
        </p:nvGrpSpPr>
        <p:grpSpPr>
          <a:xfrm>
            <a:off x="5965862" y="1556946"/>
            <a:ext cx="6115161" cy="4566876"/>
            <a:chOff x="5261440" y="885729"/>
            <a:chExt cx="5354460" cy="382818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66171C1-0DBB-48CC-9CD4-B1CFE83D10E4}"/>
                </a:ext>
              </a:extLst>
            </p:cNvPr>
            <p:cNvSpPr/>
            <p:nvPr/>
          </p:nvSpPr>
          <p:spPr>
            <a:xfrm>
              <a:off x="5261440" y="885729"/>
              <a:ext cx="5354460" cy="382818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xmlns="" id="{290BFEA0-0D88-4C69-A8E3-DBE94698A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3951" y="940153"/>
              <a:ext cx="5229438" cy="371933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8CE73767-1E40-4F0C-BFF6-078BEE976DD7}"/>
              </a:ext>
            </a:extLst>
          </p:cNvPr>
          <p:cNvGrpSpPr/>
          <p:nvPr/>
        </p:nvGrpSpPr>
        <p:grpSpPr>
          <a:xfrm>
            <a:off x="592532" y="1067179"/>
            <a:ext cx="2479906" cy="1915330"/>
            <a:chOff x="5261440" y="885729"/>
            <a:chExt cx="5354460" cy="3828183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xmlns="" id="{5D85B942-BE3F-4BD5-A11F-B421F85335EF}"/>
                </a:ext>
              </a:extLst>
            </p:cNvPr>
            <p:cNvSpPr/>
            <p:nvPr/>
          </p:nvSpPr>
          <p:spPr>
            <a:xfrm>
              <a:off x="5261440" y="885729"/>
              <a:ext cx="5354460" cy="382818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xmlns="" id="{F9741114-D1F3-4277-95EF-972DED64E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3951" y="940153"/>
              <a:ext cx="5229438" cy="371933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4574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5185E-6 L -0.53658 -0.2122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32" y="-1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6" grpId="0" animBg="1"/>
      <p:bldP spid="27" grpId="0" animBg="1"/>
      <p:bldP spid="31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7A3BCE2A-7C61-4733-99E6-1CD3B0631795}"/>
              </a:ext>
            </a:extLst>
          </p:cNvPr>
          <p:cNvSpPr/>
          <p:nvPr/>
        </p:nvSpPr>
        <p:spPr>
          <a:xfrm>
            <a:off x="10957" y="-1471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52536" y="4496612"/>
            <a:ext cx="55840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ea typeface="Kozuka Gothic Pro H" panose="020B0800000000000000" pitchFamily="34" charset="-128"/>
              </a:rPr>
              <a:t>User Privacy Leakage in Location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03A15055-06A3-47C0-82C2-D05584945263}"/>
              </a:ext>
            </a:extLst>
          </p:cNvPr>
          <p:cNvSpPr/>
          <p:nvPr/>
        </p:nvSpPr>
        <p:spPr>
          <a:xfrm>
            <a:off x="592532" y="333890"/>
            <a:ext cx="10746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ea typeface="Kozuka Gothic Pr6N H" panose="020B0800000000000000" pitchFamily="34" charset="-128"/>
              </a:rPr>
              <a:t>Our</a:t>
            </a:r>
            <a:r>
              <a:rPr lang="zh-CN" altLang="en-US" sz="3600" dirty="0">
                <a:ea typeface="Kozuka Gothic Pr6N H" panose="020B0800000000000000" pitchFamily="34" charset="-128"/>
              </a:rPr>
              <a:t> </a:t>
            </a:r>
            <a:r>
              <a:rPr lang="en-US" altLang="zh-CN" sz="3600" dirty="0">
                <a:ea typeface="Kozuka Gothic Pr6N H" panose="020B0800000000000000" pitchFamily="34" charset="-128"/>
              </a:rPr>
              <a:t>Researches Related with Location Privacy Protection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490C9C8E-4B19-4222-A86F-499F7DB242CE}"/>
              </a:ext>
            </a:extLst>
          </p:cNvPr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xmlns="" id="{DF33E93B-E349-4C12-B5B3-A7624C16A80C}"/>
              </a:ext>
            </a:extLst>
          </p:cNvPr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28700911-6685-4496-A447-A0AB3AAC964B}"/>
              </a:ext>
            </a:extLst>
          </p:cNvPr>
          <p:cNvSpPr/>
          <p:nvPr/>
        </p:nvSpPr>
        <p:spPr>
          <a:xfrm>
            <a:off x="0" y="3659886"/>
            <a:ext cx="12192000" cy="2491927"/>
          </a:xfrm>
          <a:prstGeom prst="rect">
            <a:avLst/>
          </a:prstGeom>
          <a:solidFill>
            <a:srgbClr val="E67E22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 dirty="0">
              <a:solidFill>
                <a:schemeClr val="tx1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2B619E3A-1FEF-4F49-816F-24BEBC0C3D82}"/>
              </a:ext>
            </a:extLst>
          </p:cNvPr>
          <p:cNvSpPr/>
          <p:nvPr/>
        </p:nvSpPr>
        <p:spPr>
          <a:xfrm>
            <a:off x="0" y="3083161"/>
            <a:ext cx="12192000" cy="588721"/>
          </a:xfrm>
          <a:prstGeom prst="rect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ea typeface="Kozuka Gothic Pro B" panose="020B0800000000000000" pitchFamily="34" charset="-128"/>
              </a:rPr>
              <a:t>What we have done</a:t>
            </a:r>
            <a:endParaRPr lang="zh-CN" altLang="en-US" sz="2400" b="1" dirty="0">
              <a:ea typeface="Kozuka Gothic Pro B" panose="020B0800000000000000" pitchFamily="34" charset="-128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10E94C41-9AC5-475D-83FD-D886D7D4AA93}"/>
              </a:ext>
            </a:extLst>
          </p:cNvPr>
          <p:cNvSpPr/>
          <p:nvPr/>
        </p:nvSpPr>
        <p:spPr>
          <a:xfrm>
            <a:off x="3363074" y="4494144"/>
            <a:ext cx="2277661" cy="13684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ea typeface="Kozuka Gothic Pro B" panose="020B0800000000000000" pitchFamily="34" charset="-128"/>
              </a:rPr>
              <a:t>Location-based attack model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0EAB4C2C-AE66-473E-965F-C666277CD092}"/>
              </a:ext>
            </a:extLst>
          </p:cNvPr>
          <p:cNvSpPr/>
          <p:nvPr/>
        </p:nvSpPr>
        <p:spPr>
          <a:xfrm>
            <a:off x="6529847" y="4496612"/>
            <a:ext cx="2277661" cy="13684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ea typeface="Kozuka Gothic Pro B" panose="020B0800000000000000" pitchFamily="34" charset="-128"/>
              </a:rPr>
              <a:t> Mechanism 1</a:t>
            </a:r>
          </a:p>
          <a:p>
            <a:pPr algn="ctr"/>
            <a:r>
              <a:rPr lang="en-US" altLang="zh-CN" sz="2000" b="1" dirty="0">
                <a:ea typeface="Kozuka Gothic Pro B" panose="020B0800000000000000" pitchFamily="34" charset="-128"/>
              </a:rPr>
              <a:t>Multi-objective optimization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D60A0805-3F15-4491-BEF0-943517AD7802}"/>
              </a:ext>
            </a:extLst>
          </p:cNvPr>
          <p:cNvSpPr/>
          <p:nvPr/>
        </p:nvSpPr>
        <p:spPr>
          <a:xfrm>
            <a:off x="9713028" y="4480289"/>
            <a:ext cx="2277661" cy="13684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ea typeface="Kozuka Gothic Pro B" panose="020B0800000000000000" pitchFamily="34" charset="-128"/>
              </a:rPr>
              <a:t>Mechanism 2</a:t>
            </a:r>
          </a:p>
          <a:p>
            <a:pPr algn="ctr"/>
            <a:r>
              <a:rPr lang="en-US" altLang="zh-CN" sz="2000" b="1" dirty="0">
                <a:ea typeface="Kozuka Gothic Pro B" panose="020B0800000000000000" pitchFamily="34" charset="-128"/>
              </a:rPr>
              <a:t>Non-cooperative game model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xmlns="" id="{B2FBBCF3-1683-462C-B870-2895B7B3618E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5640735" y="5178354"/>
            <a:ext cx="889112" cy="246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xmlns="" id="{82DA4A07-A9FE-4FDF-866A-F16E0DB94A1E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8807508" y="5164499"/>
            <a:ext cx="905520" cy="16322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内容占位符 2">
            <a:extLst>
              <a:ext uri="{FF2B5EF4-FFF2-40B4-BE49-F238E27FC236}">
                <a16:creationId xmlns:a16="http://schemas.microsoft.com/office/drawing/2014/main" xmlns="" id="{42B7B629-AE7A-4A6F-A640-EDE0C4D52D60}"/>
              </a:ext>
            </a:extLst>
          </p:cNvPr>
          <p:cNvSpPr txBox="1">
            <a:spLocks/>
          </p:cNvSpPr>
          <p:nvPr/>
        </p:nvSpPr>
        <p:spPr>
          <a:xfrm>
            <a:off x="2350478" y="3873186"/>
            <a:ext cx="8047654" cy="511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b="1" dirty="0">
                <a:cs typeface="Adobe Hebrew" panose="02040503050201020203" pitchFamily="18" charset="-79"/>
              </a:rPr>
              <a:t>Trajectory and Friendship based location privacy preserving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8F683F70-9251-48BB-ABCA-B1900D66101E}"/>
              </a:ext>
            </a:extLst>
          </p:cNvPr>
          <p:cNvSpPr/>
          <p:nvPr/>
        </p:nvSpPr>
        <p:spPr>
          <a:xfrm>
            <a:off x="179893" y="4487593"/>
            <a:ext cx="2277661" cy="13684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ea typeface="Kozuka Gothic Pro B" panose="020B0800000000000000" pitchFamily="34" charset="-128"/>
              </a:rPr>
              <a:t>Basic Obfuscation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xmlns="" id="{049F1F45-8869-487F-BD22-8A0643586ACA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457554" y="5171803"/>
            <a:ext cx="889112" cy="246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8CE73767-1E40-4F0C-BFF6-078BEE976DD7}"/>
              </a:ext>
            </a:extLst>
          </p:cNvPr>
          <p:cNvGrpSpPr/>
          <p:nvPr/>
        </p:nvGrpSpPr>
        <p:grpSpPr>
          <a:xfrm>
            <a:off x="592532" y="1067179"/>
            <a:ext cx="2479906" cy="1915330"/>
            <a:chOff x="5261440" y="885729"/>
            <a:chExt cx="5354460" cy="3828183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xmlns="" id="{5D85B942-BE3F-4BD5-A11F-B421F85335EF}"/>
                </a:ext>
              </a:extLst>
            </p:cNvPr>
            <p:cNvSpPr/>
            <p:nvPr/>
          </p:nvSpPr>
          <p:spPr>
            <a:xfrm>
              <a:off x="5261440" y="885729"/>
              <a:ext cx="5354460" cy="382818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xmlns="" id="{F9741114-D1F3-4277-95EF-972DED64E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3951" y="940153"/>
              <a:ext cx="5229438" cy="371933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51379F1D-6F22-46DA-91B6-30A5AED32ACF}"/>
              </a:ext>
            </a:extLst>
          </p:cNvPr>
          <p:cNvGrpSpPr/>
          <p:nvPr/>
        </p:nvGrpSpPr>
        <p:grpSpPr>
          <a:xfrm>
            <a:off x="5738538" y="2487474"/>
            <a:ext cx="6442505" cy="3793525"/>
            <a:chOff x="5024221" y="1512157"/>
            <a:chExt cx="6442505" cy="379352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CA4F9069-9B6F-4CAA-A0E3-8723501AC517}"/>
                </a:ext>
              </a:extLst>
            </p:cNvPr>
            <p:cNvSpPr/>
            <p:nvPr/>
          </p:nvSpPr>
          <p:spPr>
            <a:xfrm>
              <a:off x="5024221" y="1512157"/>
              <a:ext cx="6442505" cy="3793525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 descr="图片包含 笔记本电脑, 物体&#10;&#10;已生成高可信度的说明">
              <a:extLst>
                <a:ext uri="{FF2B5EF4-FFF2-40B4-BE49-F238E27FC236}">
                  <a16:creationId xmlns:a16="http://schemas.microsoft.com/office/drawing/2014/main" xmlns="" id="{A8521A34-3A60-4CDE-BB00-A40D24779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8580" y="1558606"/>
              <a:ext cx="6253786" cy="370062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xmlns="" id="{27199D19-9075-4A76-9F84-739F33DC6096}"/>
              </a:ext>
            </a:extLst>
          </p:cNvPr>
          <p:cNvGrpSpPr/>
          <p:nvPr/>
        </p:nvGrpSpPr>
        <p:grpSpPr>
          <a:xfrm>
            <a:off x="3734812" y="1067179"/>
            <a:ext cx="3009738" cy="1915330"/>
            <a:chOff x="5024221" y="1512157"/>
            <a:chExt cx="6442505" cy="3793525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xmlns="" id="{8079A41E-2F28-4932-BCD6-F65FA534F8A7}"/>
                </a:ext>
              </a:extLst>
            </p:cNvPr>
            <p:cNvSpPr/>
            <p:nvPr/>
          </p:nvSpPr>
          <p:spPr>
            <a:xfrm>
              <a:off x="5024221" y="1512157"/>
              <a:ext cx="6442505" cy="3793525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8" name="图片 37" descr="图片包含 笔记本电脑, 物体&#10;&#10;已生成高可信度的说明">
              <a:extLst>
                <a:ext uri="{FF2B5EF4-FFF2-40B4-BE49-F238E27FC236}">
                  <a16:creationId xmlns:a16="http://schemas.microsoft.com/office/drawing/2014/main" xmlns="" id="{33497820-8059-4C4F-822E-24D746D86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8580" y="1558606"/>
              <a:ext cx="6253786" cy="370062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7" name="箭头: 右 6">
            <a:extLst>
              <a:ext uri="{FF2B5EF4-FFF2-40B4-BE49-F238E27FC236}">
                <a16:creationId xmlns:a16="http://schemas.microsoft.com/office/drawing/2014/main" xmlns="" id="{8E84397C-A390-4602-8F16-C1E4CF2E6286}"/>
              </a:ext>
            </a:extLst>
          </p:cNvPr>
          <p:cNvSpPr/>
          <p:nvPr/>
        </p:nvSpPr>
        <p:spPr>
          <a:xfrm>
            <a:off x="3203514" y="1751086"/>
            <a:ext cx="487216" cy="42843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83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5185E-6 L -0.30469 -0.35185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-175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矩形 131">
            <a:extLst>
              <a:ext uri="{FF2B5EF4-FFF2-40B4-BE49-F238E27FC236}">
                <a16:creationId xmlns:a16="http://schemas.microsoft.com/office/drawing/2014/main" xmlns="" id="{39C8A1CD-3620-4061-8DC1-5A28233CF51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8C6FDA9E-DF92-475E-A004-428C35340F03}"/>
              </a:ext>
            </a:extLst>
          </p:cNvPr>
          <p:cNvSpPr/>
          <p:nvPr/>
        </p:nvSpPr>
        <p:spPr>
          <a:xfrm>
            <a:off x="142501" y="-1"/>
            <a:ext cx="892612" cy="1134533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32765D9A-DF80-4AE3-A0D1-7DE663BDBCB5}"/>
              </a:ext>
            </a:extLst>
          </p:cNvPr>
          <p:cNvSpPr txBox="1"/>
          <p:nvPr/>
        </p:nvSpPr>
        <p:spPr>
          <a:xfrm>
            <a:off x="142501" y="182544"/>
            <a:ext cx="8926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53351" y="692077"/>
            <a:ext cx="1913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18112D06-ACF1-4D0C-BE18-2F8CD8B5F5BF}"/>
              </a:ext>
            </a:extLst>
          </p:cNvPr>
          <p:cNvSpPr txBox="1"/>
          <p:nvPr/>
        </p:nvSpPr>
        <p:spPr>
          <a:xfrm>
            <a:off x="1116692" y="85784"/>
            <a:ext cx="13407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0" name="灯片编号占位符 7">
            <a:extLst>
              <a:ext uri="{FF2B5EF4-FFF2-40B4-BE49-F238E27FC236}">
                <a16:creationId xmlns:a16="http://schemas.microsoft.com/office/drawing/2014/main" xmlns="" id="{1502A299-CE1A-464A-9D60-A28AEE47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1977A4-1D1D-4B6F-9D4A-C85162ECB21B}" type="slidenum">
              <a:rPr lang="zh-CN" altLang="en-US" smtClean="0"/>
              <a:t>38</a:t>
            </a:fld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96399DDE-B314-413E-A998-2E9762CAE7ED}"/>
              </a:ext>
            </a:extLst>
          </p:cNvPr>
          <p:cNvSpPr/>
          <p:nvPr/>
        </p:nvSpPr>
        <p:spPr>
          <a:xfrm>
            <a:off x="6810627" y="2115814"/>
            <a:ext cx="3596587" cy="3560746"/>
          </a:xfrm>
          <a:prstGeom prst="ellipse">
            <a:avLst/>
          </a:prstGeom>
          <a:solidFill>
            <a:schemeClr val="accent1"/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C21F4E1C-5848-4D1A-A769-A7288E4DDCA3}"/>
              </a:ext>
            </a:extLst>
          </p:cNvPr>
          <p:cNvSpPr txBox="1"/>
          <p:nvPr/>
        </p:nvSpPr>
        <p:spPr>
          <a:xfrm>
            <a:off x="8672621" y="1344480"/>
            <a:ext cx="3258581" cy="156966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C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Kozuka Gothic Pro H" panose="020B0800000000000000" pitchFamily="34" charset="-128"/>
              <a:cs typeface="Times New Roman" panose="02020603050405020304" pitchFamily="18" charset="0"/>
            </a:endParaRPr>
          </a:p>
          <a:p>
            <a:pPr algn="ctr"/>
            <a:endParaRPr lang="en-US" altLang="zh-C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Kozuka Gothic Pro H" panose="020B08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en-US" altLang="zh-CN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Kozuka Gothic Pro H" panose="020B0800000000000000" pitchFamily="34" charset="-128"/>
                <a:cs typeface="Times New Roman" panose="02020603050405020304" pitchFamily="18" charset="0"/>
              </a:rPr>
              <a:t>SHARE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7E32E6F2-473D-47A3-9B35-BBF43C8FB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84" y="3128317"/>
            <a:ext cx="4076699" cy="239805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4577B403-5D94-4D40-8079-BA05222412FF}"/>
              </a:ext>
            </a:extLst>
          </p:cNvPr>
          <p:cNvSpPr txBox="1"/>
          <p:nvPr/>
        </p:nvSpPr>
        <p:spPr>
          <a:xfrm>
            <a:off x="1095478" y="5662371"/>
            <a:ext cx="2992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Kozuka Gothic Pro H" panose="020B0800000000000000" pitchFamily="34" charset="-128"/>
                <a:cs typeface="Times New Roman" panose="02020603050405020304" pitchFamily="18" charset="0"/>
              </a:rPr>
              <a:t>Social Structure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Kozuka Gothic Pro H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7F1EDC4F-2B76-47A1-B739-E80F0F4B705E}"/>
              </a:ext>
            </a:extLst>
          </p:cNvPr>
          <p:cNvSpPr txBox="1"/>
          <p:nvPr/>
        </p:nvSpPr>
        <p:spPr>
          <a:xfrm>
            <a:off x="4744737" y="5315778"/>
            <a:ext cx="4338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Kozuka Gothic Pro H" panose="020B0800000000000000" pitchFamily="34" charset="-128"/>
                <a:cs typeface="Times New Roman" panose="02020603050405020304" pitchFamily="18" charset="0"/>
              </a:rPr>
              <a:t>Social Ties or Interactions</a:t>
            </a:r>
          </a:p>
          <a:p>
            <a:pPr algn="ctr"/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Kozuka Gothic Pro H" panose="020B0800000000000000" pitchFamily="34" charset="-128"/>
                <a:cs typeface="Times New Roman" panose="02020603050405020304" pitchFamily="18" charset="0"/>
              </a:rPr>
              <a:t>between Actors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Kozuka Gothic Pro H" panose="020B0800000000000000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xmlns="" id="{596BCD6D-03A4-4F7A-98AF-0C1E1510B7F0}"/>
              </a:ext>
            </a:extLst>
          </p:cNvPr>
          <p:cNvCxnSpPr>
            <a:cxnSpLocks/>
          </p:cNvCxnSpPr>
          <p:nvPr/>
        </p:nvCxnSpPr>
        <p:spPr>
          <a:xfrm flipV="1">
            <a:off x="4088293" y="2742993"/>
            <a:ext cx="1636855" cy="905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xmlns="" id="{E263CCB6-AF03-46D3-89D0-B3D361954D7F}"/>
              </a:ext>
            </a:extLst>
          </p:cNvPr>
          <p:cNvCxnSpPr>
            <a:cxnSpLocks/>
          </p:cNvCxnSpPr>
          <p:nvPr/>
        </p:nvCxnSpPr>
        <p:spPr>
          <a:xfrm>
            <a:off x="4431180" y="4868478"/>
            <a:ext cx="1375881" cy="481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6F68A104-509E-4328-B0F3-ED1A6C829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69" y="1522838"/>
            <a:ext cx="559400" cy="5594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C7A209FB-9EC2-4DB3-A380-FCCC2390BD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596" y="1592444"/>
            <a:ext cx="525971" cy="525971"/>
          </a:xfrm>
          <a:prstGeom prst="rect">
            <a:avLst/>
          </a:prstGeom>
        </p:spPr>
      </p:pic>
      <p:pic>
        <p:nvPicPr>
          <p:cNvPr id="18" name="图片 17" descr="图片包含 天空, 标牌&#10;&#10;已生成极高可信度的说明">
            <a:extLst>
              <a:ext uri="{FF2B5EF4-FFF2-40B4-BE49-F238E27FC236}">
                <a16:creationId xmlns:a16="http://schemas.microsoft.com/office/drawing/2014/main" xmlns="" id="{DAD79364-CA99-4534-8B1E-B285FD98BDC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502" y="1626293"/>
            <a:ext cx="437297" cy="43729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C3BF687B-4363-4143-B8D5-A4CAA9193742}"/>
              </a:ext>
            </a:extLst>
          </p:cNvPr>
          <p:cNvSpPr txBox="1"/>
          <p:nvPr/>
        </p:nvSpPr>
        <p:spPr>
          <a:xfrm>
            <a:off x="8631480" y="4893763"/>
            <a:ext cx="3258582" cy="156966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Kozuka Gothic Pro H" panose="020B0800000000000000" pitchFamily="34" charset="-128"/>
                <a:cs typeface="Times New Roman" panose="02020603050405020304" pitchFamily="18" charset="0"/>
              </a:rPr>
              <a:t>ONLINE</a:t>
            </a:r>
          </a:p>
          <a:p>
            <a:pPr algn="ctr"/>
            <a:endParaRPr lang="en-US" altLang="zh-C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Kozuka Gothic Pro H" panose="020B0800000000000000" pitchFamily="34" charset="-128"/>
              <a:cs typeface="Times New Roman" panose="02020603050405020304" pitchFamily="18" charset="0"/>
            </a:endParaRPr>
          </a:p>
          <a:p>
            <a:pPr algn="ctr"/>
            <a:endParaRPr lang="en-US" altLang="zh-C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Kozuka Gothic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2CAB4DCA-CA2B-4D83-BB85-8E82D162E7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401" y="1559597"/>
            <a:ext cx="431386" cy="570688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D90F551D-ADB6-403E-BAC1-181AE36136F7}"/>
              </a:ext>
            </a:extLst>
          </p:cNvPr>
          <p:cNvGrpSpPr/>
          <p:nvPr/>
        </p:nvGrpSpPr>
        <p:grpSpPr>
          <a:xfrm>
            <a:off x="4406445" y="1593437"/>
            <a:ext cx="4871559" cy="1406359"/>
            <a:chOff x="4358727" y="2136319"/>
            <a:chExt cx="4871559" cy="1406359"/>
          </a:xfrm>
          <a:solidFill>
            <a:schemeClr val="bg2"/>
          </a:solidFill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xmlns="" id="{A47A51FD-5A6F-400E-AC65-04C1ACE76B4D}"/>
                </a:ext>
              </a:extLst>
            </p:cNvPr>
            <p:cNvSpPr txBox="1"/>
            <p:nvPr/>
          </p:nvSpPr>
          <p:spPr>
            <a:xfrm>
              <a:off x="4358727" y="2773237"/>
              <a:ext cx="48715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ea typeface="Kozuka Gothic Pro H" panose="020B0800000000000000" pitchFamily="34" charset="-128"/>
                  <a:cs typeface="Times New Roman" panose="02020603050405020304" pitchFamily="18" charset="0"/>
                </a:rPr>
                <a:t>(Individuals or Organization)</a:t>
              </a:r>
            </a:p>
            <a:p>
              <a:pPr algn="ctr"/>
              <a:r>
                <a:rPr lang="en-US" altLang="zh-CN" sz="2400" b="1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ea typeface="Kozuka Gothic Pro H" panose="020B0800000000000000" pitchFamily="34" charset="-128"/>
                  <a:cs typeface="Times New Roman" panose="02020603050405020304" pitchFamily="18" charset="0"/>
                </a:rPr>
                <a:t>Social Actors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xmlns="" id="{8903E2FA-62FE-44F4-BCE6-4CBFB1BCB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4620" y="2166698"/>
              <a:ext cx="670212" cy="617706"/>
            </a:xfrm>
            <a:prstGeom prst="rect">
              <a:avLst/>
            </a:prstGeom>
            <a:grpFill/>
          </p:spPr>
        </p:pic>
        <p:pic>
          <p:nvPicPr>
            <p:cNvPr id="24" name="图片 23" descr="图片包含 物体&#10;&#10;已生成高可信度的说明">
              <a:extLst>
                <a:ext uri="{FF2B5EF4-FFF2-40B4-BE49-F238E27FC236}">
                  <a16:creationId xmlns:a16="http://schemas.microsoft.com/office/drawing/2014/main" xmlns="" id="{6D3878E3-1285-4F1B-AA79-9E5DE5964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0377" y="2136319"/>
              <a:ext cx="1130459" cy="640260"/>
            </a:xfrm>
            <a:prstGeom prst="rect">
              <a:avLst/>
            </a:prstGeom>
            <a:grpFill/>
          </p:spPr>
        </p:pic>
      </p:grpSp>
      <p:pic>
        <p:nvPicPr>
          <p:cNvPr id="25" name="图片 24" descr="图片包含 天空&#10;&#10;已生成高可信度的说明">
            <a:extLst>
              <a:ext uri="{FF2B5EF4-FFF2-40B4-BE49-F238E27FC236}">
                <a16:creationId xmlns:a16="http://schemas.microsoft.com/office/drawing/2014/main" xmlns="" id="{0E847F92-9338-4C77-B1E0-3BF2EEDCAB5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317" y="1617022"/>
            <a:ext cx="596144" cy="50139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B0CF00F2-75B6-4F99-848C-E2463EB3D9D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437" y="5795164"/>
            <a:ext cx="383942" cy="38203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C92EF2C7-220F-4AFF-B981-B7ED44A0F47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414" y="5805094"/>
            <a:ext cx="383943" cy="34338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05F96EAC-57F3-434B-B185-F3DF883B2D0F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974" y="5708065"/>
            <a:ext cx="473044" cy="42048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9CD09F6C-9B36-4E25-B395-B5066232012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209" y="5778367"/>
            <a:ext cx="380104" cy="35002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4541B6B3-8BA2-44CF-847C-F0AEBA49A375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621" y="5789747"/>
            <a:ext cx="383943" cy="34338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799A1B74-6ABC-47CF-984A-5B5D17F6BDD6}"/>
              </a:ext>
            </a:extLst>
          </p:cNvPr>
          <p:cNvSpPr txBox="1"/>
          <p:nvPr/>
        </p:nvSpPr>
        <p:spPr>
          <a:xfrm>
            <a:off x="6544776" y="3003861"/>
            <a:ext cx="40766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Kozuka Gothic Pro H" panose="020B0800000000000000" pitchFamily="34" charset="-128"/>
                <a:cs typeface="Times New Roman" panose="02020603050405020304" pitchFamily="18" charset="0"/>
              </a:rPr>
              <a:t>Activity, Hobby,</a:t>
            </a:r>
          </a:p>
          <a:p>
            <a:pPr algn="ctr"/>
            <a:r>
              <a:rPr lang="en-US" altLang="zh-CN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Kozuka Gothic Pro H" panose="020B0800000000000000" pitchFamily="34" charset="-128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en-US" altLang="zh-CN" sz="2800" b="1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Kozuka Gothic Pro H" panose="020B08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Kozuka Gothic Pro H" panose="020B0800000000000000" pitchFamily="34" charset="-128"/>
                <a:cs typeface="Times New Roman" panose="02020603050405020304" pitchFamily="18" charset="0"/>
              </a:rPr>
              <a:t>Status, Ties 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F5E0DD08-8AA8-4F63-B597-06801FD483FB}"/>
              </a:ext>
            </a:extLst>
          </p:cNvPr>
          <p:cNvSpPr txBox="1"/>
          <p:nvPr/>
        </p:nvSpPr>
        <p:spPr>
          <a:xfrm>
            <a:off x="6634271" y="3410175"/>
            <a:ext cx="4076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Kozuka Gothic Pro H" panose="020B0800000000000000" pitchFamily="34" charset="-128"/>
                <a:cs typeface="Times New Roman" panose="02020603050405020304" pitchFamily="18" charset="0"/>
              </a:rPr>
              <a:t>INFORMATION</a:t>
            </a:r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Kozuka Gothic Pro H" panose="020B08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Kozuka Gothic Pro H" panose="020B0800000000000000" pitchFamily="34" charset="-128"/>
                <a:cs typeface="Times New Roman" panose="02020603050405020304" pitchFamily="18" charset="0"/>
              </a:rPr>
              <a:t>LEAKAGE</a:t>
            </a:r>
          </a:p>
        </p:txBody>
      </p:sp>
    </p:spTree>
    <p:extLst>
      <p:ext uri="{BB962C8B-B14F-4D97-AF65-F5344CB8AC3E}">
        <p14:creationId xmlns:p14="http://schemas.microsoft.com/office/powerpoint/2010/main" val="271206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/>
      <p:bldP spid="19" grpId="0" animBg="1"/>
      <p:bldP spid="32" grpId="0"/>
      <p:bldP spid="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矩形 131">
            <a:extLst>
              <a:ext uri="{FF2B5EF4-FFF2-40B4-BE49-F238E27FC236}">
                <a16:creationId xmlns:a16="http://schemas.microsoft.com/office/drawing/2014/main" xmlns="" id="{39C8A1CD-3620-4061-8DC1-5A28233CF51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8C6FDA9E-DF92-475E-A004-428C35340F03}"/>
              </a:ext>
            </a:extLst>
          </p:cNvPr>
          <p:cNvSpPr/>
          <p:nvPr/>
        </p:nvSpPr>
        <p:spPr>
          <a:xfrm>
            <a:off x="142501" y="-1"/>
            <a:ext cx="892612" cy="1134533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32765D9A-DF80-4AE3-A0D1-7DE663BDBCB5}"/>
              </a:ext>
            </a:extLst>
          </p:cNvPr>
          <p:cNvSpPr txBox="1"/>
          <p:nvPr/>
        </p:nvSpPr>
        <p:spPr>
          <a:xfrm>
            <a:off x="142501" y="182544"/>
            <a:ext cx="8926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53351" y="692077"/>
            <a:ext cx="1913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18112D06-ACF1-4D0C-BE18-2F8CD8B5F5BF}"/>
              </a:ext>
            </a:extLst>
          </p:cNvPr>
          <p:cNvSpPr txBox="1"/>
          <p:nvPr/>
        </p:nvSpPr>
        <p:spPr>
          <a:xfrm>
            <a:off x="1116692" y="85784"/>
            <a:ext cx="13407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0" name="灯片编号占位符 7">
            <a:extLst>
              <a:ext uri="{FF2B5EF4-FFF2-40B4-BE49-F238E27FC236}">
                <a16:creationId xmlns:a16="http://schemas.microsoft.com/office/drawing/2014/main" xmlns="" id="{1502A299-CE1A-464A-9D60-A28AEE47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1977A4-1D1D-4B6F-9D4A-C85162ECB21B}" type="slidenum">
              <a:rPr lang="zh-CN" altLang="en-US" smtClean="0"/>
              <a:t>39</a:t>
            </a:fld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96399DDE-B314-413E-A998-2E9762CAE7ED}"/>
              </a:ext>
            </a:extLst>
          </p:cNvPr>
          <p:cNvSpPr/>
          <p:nvPr/>
        </p:nvSpPr>
        <p:spPr>
          <a:xfrm>
            <a:off x="378507" y="1896203"/>
            <a:ext cx="3596587" cy="3560746"/>
          </a:xfrm>
          <a:prstGeom prst="ellipse">
            <a:avLst/>
          </a:prstGeom>
          <a:solidFill>
            <a:schemeClr val="accent1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799A1B74-6ABC-47CF-984A-5B5D17F6BDD6}"/>
              </a:ext>
            </a:extLst>
          </p:cNvPr>
          <p:cNvSpPr txBox="1"/>
          <p:nvPr/>
        </p:nvSpPr>
        <p:spPr>
          <a:xfrm>
            <a:off x="66301" y="2553191"/>
            <a:ext cx="40766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Kozuka Gothic Pro H" panose="020B0800000000000000" pitchFamily="34" charset="-128"/>
                <a:cs typeface="Times New Roman" panose="02020603050405020304" pitchFamily="18" charset="0"/>
              </a:rPr>
              <a:t>Activity, Hobby,</a:t>
            </a:r>
          </a:p>
          <a:p>
            <a:pPr algn="ctr"/>
            <a:endParaRPr lang="en-US" altLang="zh-CN" sz="2800" b="1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Kozuka Gothic Pro H" panose="020B08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Kozuka Gothic Pro H" panose="020B0800000000000000" pitchFamily="34" charset="-128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en-US" altLang="zh-CN" sz="2800" b="1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Kozuka Gothic Pro H" panose="020B0800000000000000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Kozuka Gothic Pro H" panose="020B0800000000000000" pitchFamily="34" charset="-128"/>
                <a:cs typeface="Times New Roman" panose="02020603050405020304" pitchFamily="18" charset="0"/>
              </a:rPr>
              <a:t>Status, Ties 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F5E0DD08-8AA8-4F63-B597-06801FD483FB}"/>
              </a:ext>
            </a:extLst>
          </p:cNvPr>
          <p:cNvSpPr txBox="1"/>
          <p:nvPr/>
        </p:nvSpPr>
        <p:spPr>
          <a:xfrm>
            <a:off x="202151" y="3242816"/>
            <a:ext cx="4076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Kozuka Gothic Pro H" panose="020B0800000000000000" pitchFamily="34" charset="-128"/>
                <a:cs typeface="Times New Roman" panose="02020603050405020304" pitchFamily="18" charset="0"/>
              </a:rPr>
              <a:t>INFORMATION LEAKAGE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xmlns="" id="{5A337061-7050-4005-ABF5-2C05061A5F62}"/>
              </a:ext>
            </a:extLst>
          </p:cNvPr>
          <p:cNvSpPr/>
          <p:nvPr/>
        </p:nvSpPr>
        <p:spPr>
          <a:xfrm>
            <a:off x="4427923" y="3331029"/>
            <a:ext cx="561703" cy="587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A91B48CC-5C0D-4457-9858-2630CD62EEB8}"/>
              </a:ext>
            </a:extLst>
          </p:cNvPr>
          <p:cNvSpPr txBox="1"/>
          <p:nvPr/>
        </p:nvSpPr>
        <p:spPr>
          <a:xfrm>
            <a:off x="5138699" y="3246043"/>
            <a:ext cx="22199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Kozuka Gothic Pro H" panose="020B0800000000000000" pitchFamily="34" charset="-128"/>
                <a:cs typeface="Times New Roman" panose="02020603050405020304" pitchFamily="18" charset="0"/>
              </a:rPr>
              <a:t>Inference </a:t>
            </a:r>
          </a:p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Kozuka Gothic Pro H" panose="020B0800000000000000" pitchFamily="34" charset="-128"/>
                <a:cs typeface="Times New Roman" panose="02020603050405020304" pitchFamily="18" charset="0"/>
              </a:rPr>
              <a:t>Attacks</a:t>
            </a:r>
          </a:p>
        </p:txBody>
      </p:sp>
      <p:sp>
        <p:nvSpPr>
          <p:cNvPr id="5" name="箭头: 左右 4">
            <a:extLst>
              <a:ext uri="{FF2B5EF4-FFF2-40B4-BE49-F238E27FC236}">
                <a16:creationId xmlns:a16="http://schemas.microsoft.com/office/drawing/2014/main" xmlns="" id="{47E18778-C108-40F5-8125-1261BD953C24}"/>
              </a:ext>
            </a:extLst>
          </p:cNvPr>
          <p:cNvSpPr/>
          <p:nvPr/>
        </p:nvSpPr>
        <p:spPr>
          <a:xfrm>
            <a:off x="7358662" y="3363333"/>
            <a:ext cx="862148" cy="5232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B98CC2F7-EA87-442D-9FCA-C36F3BA456D7}"/>
              </a:ext>
            </a:extLst>
          </p:cNvPr>
          <p:cNvSpPr txBox="1"/>
          <p:nvPr/>
        </p:nvSpPr>
        <p:spPr>
          <a:xfrm>
            <a:off x="8354361" y="3369865"/>
            <a:ext cx="2219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Kozuka Gothic Pro H" panose="020B0800000000000000" pitchFamily="34" charset="-128"/>
                <a:cs typeface="Times New Roman" panose="02020603050405020304" pitchFamily="18" charset="0"/>
              </a:rPr>
              <a:t>Protections</a:t>
            </a:r>
          </a:p>
        </p:txBody>
      </p:sp>
    </p:spTree>
    <p:extLst>
      <p:ext uri="{BB962C8B-B14F-4D97-AF65-F5344CB8AC3E}">
        <p14:creationId xmlns:p14="http://schemas.microsoft.com/office/powerpoint/2010/main" val="330446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2" grpId="0"/>
      <p:bldP spid="33" grpId="0"/>
      <p:bldP spid="4" grpId="0" animBg="1"/>
      <p:bldP spid="40" grpId="0"/>
      <p:bldP spid="5" grpId="0" animBg="1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357383D5-32CD-4CC2-859C-EC63F4235C8C}"/>
              </a:ext>
            </a:extLst>
          </p:cNvPr>
          <p:cNvSpPr/>
          <p:nvPr/>
        </p:nvSpPr>
        <p:spPr>
          <a:xfrm>
            <a:off x="18012" y="-23099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灯片编号占位符 7">
            <a:extLst>
              <a:ext uri="{FF2B5EF4-FFF2-40B4-BE49-F238E27FC236}">
                <a16:creationId xmlns:a16="http://schemas.microsoft.com/office/drawing/2014/main" xmlns="" id="{1502A299-CE1A-464A-9D60-A28AEE47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1977A4-1D1D-4B6F-9D4A-C85162ECB21B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C1E3D97B-2A84-4580-AE16-529362D05A48}"/>
              </a:ext>
            </a:extLst>
          </p:cNvPr>
          <p:cNvSpPr/>
          <p:nvPr/>
        </p:nvSpPr>
        <p:spPr>
          <a:xfrm>
            <a:off x="8196962" y="2262386"/>
            <a:ext cx="383346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Times New Roman" panose="02020603050405020304" pitchFamily="18" charset="0"/>
                <a:ea typeface="Kozuka Gothic Pro R" panose="020B0400000000000000" pitchFamily="34" charset="-128"/>
                <a:cs typeface="Times New Roman" panose="02020603050405020304" pitchFamily="18" charset="0"/>
              </a:rPr>
              <a:t>Multiple types of OSNs: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Times New Roman" panose="02020603050405020304" pitchFamily="18" charset="0"/>
                <a:ea typeface="Kozuka Gothic Pro R" panose="020B0400000000000000" pitchFamily="34" charset="-128"/>
                <a:cs typeface="Times New Roman" panose="02020603050405020304" pitchFamily="18" charset="0"/>
              </a:rPr>
              <a:t>Twitter, Weibo…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Times New Roman" panose="02020603050405020304" pitchFamily="18" charset="0"/>
                <a:ea typeface="Kozuka Gothic Pro R" panose="020B0400000000000000" pitchFamily="34" charset="-128"/>
                <a:cs typeface="Times New Roman" panose="02020603050405020304" pitchFamily="18" charset="0"/>
              </a:rPr>
              <a:t>Foursquare, Yelp…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Times New Roman" panose="02020603050405020304" pitchFamily="18" charset="0"/>
                <a:ea typeface="Kozuka Gothic Pro R" panose="020B0400000000000000" pitchFamily="34" charset="-128"/>
                <a:cs typeface="Times New Roman" panose="02020603050405020304" pitchFamily="18" charset="0"/>
              </a:rPr>
              <a:t>Instagram, Flickr…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600" dirty="0" err="1">
                <a:latin typeface="Times New Roman" panose="02020603050405020304" pitchFamily="18" charset="0"/>
                <a:ea typeface="Kozuka Gothic Pro R" panose="020B0400000000000000" pitchFamily="34" charset="-128"/>
                <a:cs typeface="Times New Roman" panose="02020603050405020304" pitchFamily="18" charset="0"/>
              </a:rPr>
              <a:t>Quora</a:t>
            </a:r>
            <a:r>
              <a:rPr lang="en-US" altLang="zh-CN" sz="2600" dirty="0">
                <a:latin typeface="Times New Roman" panose="02020603050405020304" pitchFamily="18" charset="0"/>
                <a:ea typeface="Kozuka Gothic Pro R" panose="020B0400000000000000" pitchFamily="34" charset="-128"/>
                <a:cs typeface="Times New Roman" panose="02020603050405020304" pitchFamily="18" charset="0"/>
              </a:rPr>
              <a:t>, </a:t>
            </a:r>
            <a:r>
              <a:rPr lang="en-US" altLang="zh-CN" sz="2600" dirty="0" err="1">
                <a:latin typeface="Times New Roman" panose="02020603050405020304" pitchFamily="18" charset="0"/>
                <a:ea typeface="Kozuka Gothic Pro R" panose="020B0400000000000000" pitchFamily="34" charset="-128"/>
                <a:cs typeface="Times New Roman" panose="02020603050405020304" pitchFamily="18" charset="0"/>
              </a:rPr>
              <a:t>Zhihu</a:t>
            </a:r>
            <a:r>
              <a:rPr lang="en-US" altLang="zh-CN" sz="2600" dirty="0">
                <a:latin typeface="Times New Roman" panose="02020603050405020304" pitchFamily="18" charset="0"/>
                <a:ea typeface="Kozuka Gothic Pro R" panose="020B0400000000000000" pitchFamily="34" charset="-128"/>
                <a:cs typeface="Times New Roman" panose="02020603050405020304" pitchFamily="18" charset="0"/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Times New Roman" panose="02020603050405020304" pitchFamily="18" charset="0"/>
                <a:ea typeface="Kozuka Gothic Pro R" panose="020B0400000000000000" pitchFamily="34" charset="-128"/>
                <a:cs typeface="Times New Roman" panose="02020603050405020304" pitchFamily="18" charset="0"/>
              </a:rPr>
              <a:t>Meetup…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xmlns="" id="{43F872F3-9970-4591-BF16-E670B54208AF}"/>
              </a:ext>
            </a:extLst>
          </p:cNvPr>
          <p:cNvGrpSpPr/>
          <p:nvPr/>
        </p:nvGrpSpPr>
        <p:grpSpPr>
          <a:xfrm>
            <a:off x="12183127" y="-260218"/>
            <a:ext cx="4649859" cy="7353532"/>
            <a:chOff x="12346066" y="81949"/>
            <a:chExt cx="4649859" cy="7353532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xmlns="" id="{EEA2BD73-2093-4BFF-B2AD-F669D620A98B}"/>
                </a:ext>
              </a:extLst>
            </p:cNvPr>
            <p:cNvSpPr/>
            <p:nvPr/>
          </p:nvSpPr>
          <p:spPr>
            <a:xfrm>
              <a:off x="12346066" y="81949"/>
              <a:ext cx="4649859" cy="7353532"/>
            </a:xfrm>
            <a:prstGeom prst="rect">
              <a:avLst/>
            </a:prstGeom>
            <a:solidFill>
              <a:srgbClr val="55A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xmlns="" id="{D971D0F9-3106-434D-9A5D-313F0F7B2AA1}"/>
                </a:ext>
              </a:extLst>
            </p:cNvPr>
            <p:cNvSpPr txBox="1"/>
            <p:nvPr/>
          </p:nvSpPr>
          <p:spPr>
            <a:xfrm>
              <a:off x="13395475" y="1402247"/>
              <a:ext cx="3535434" cy="5724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Kozuka Gothic Pro H" panose="020B0800000000000000" pitchFamily="34" charset="-128"/>
                  <a:ea typeface="Kozuka Gothic Pro H" panose="020B0800000000000000" pitchFamily="34" charset="-128"/>
                </a:rPr>
                <a:t>Twitter</a:t>
              </a:r>
            </a:p>
            <a:p>
              <a:endParaRPr lang="en-US" altLang="zh-CN" sz="3200" b="1" dirty="0">
                <a:solidFill>
                  <a:schemeClr val="bg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endParaRP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Registered Users:</a:t>
              </a:r>
            </a:p>
            <a:p>
              <a:pPr indent="900113"/>
              <a:r>
                <a:rPr lang="en-US" altLang="zh-CN" sz="2400" dirty="0">
                  <a:solidFill>
                    <a:schemeClr val="bg1"/>
                  </a:solidFill>
                  <a:latin typeface="Kozuka Gothic Pr6N B" panose="020B0800000000000000" pitchFamily="34" charset="-128"/>
                  <a:ea typeface="Kozuka Gothic Pr6N B" panose="020B0800000000000000" pitchFamily="34" charset="-128"/>
                </a:rPr>
                <a:t>645 Million +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New Users Every Day:</a:t>
              </a:r>
            </a:p>
            <a:p>
              <a:pPr indent="900113"/>
              <a:r>
                <a:rPr lang="en-US" altLang="zh-CN" sz="2400" dirty="0">
                  <a:solidFill>
                    <a:schemeClr val="bg1"/>
                  </a:solidFill>
                  <a:latin typeface="Kozuka Gothic Pr6N B" panose="020B0800000000000000" pitchFamily="34" charset="-128"/>
                  <a:ea typeface="Kozuka Gothic Pr6N B" panose="020B0800000000000000" pitchFamily="34" charset="-128"/>
                </a:rPr>
                <a:t>135,000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Monthly Active Users:</a:t>
              </a:r>
            </a:p>
            <a:p>
              <a:pPr indent="900113"/>
              <a:r>
                <a:rPr lang="en-US" altLang="zh-CN" sz="2400" dirty="0">
                  <a:solidFill>
                    <a:schemeClr val="bg1"/>
                  </a:solidFill>
                  <a:latin typeface="Kozuka Gothic Pr6N B" panose="020B0800000000000000" pitchFamily="34" charset="-128"/>
                  <a:ea typeface="Kozuka Gothic Pr6N B" panose="020B0800000000000000" pitchFamily="34" charset="-128"/>
                </a:rPr>
                <a:t>115 Million</a:t>
              </a:r>
              <a:endParaRPr lang="zh-CN" altLang="en-US" sz="2400" dirty="0">
                <a:solidFill>
                  <a:schemeClr val="bg1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endParaRP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Average Tweets Per Day:</a:t>
              </a:r>
            </a:p>
            <a:p>
              <a:pPr indent="900113"/>
              <a:r>
                <a:rPr lang="en-US" altLang="zh-CN" sz="2400" dirty="0">
                  <a:solidFill>
                    <a:schemeClr val="bg1"/>
                  </a:solidFill>
                  <a:latin typeface="Kozuka Gothic Pr6N B" panose="020B0800000000000000" pitchFamily="34" charset="-128"/>
                  <a:ea typeface="Kozuka Gothic Pr6N B" panose="020B0800000000000000" pitchFamily="34" charset="-128"/>
                </a:rPr>
                <a:t>58 Million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Tweets  Every Second:</a:t>
              </a:r>
            </a:p>
            <a:p>
              <a:pPr indent="900113"/>
              <a:r>
                <a:rPr lang="en-US" altLang="zh-CN" sz="2400" dirty="0">
                  <a:solidFill>
                    <a:schemeClr val="bg1"/>
                  </a:solidFill>
                  <a:latin typeface="Kozuka Gothic Pr6N B" panose="020B0800000000000000" pitchFamily="34" charset="-128"/>
                  <a:ea typeface="Kozuka Gothic Pr6N B" panose="020B0800000000000000" pitchFamily="34" charset="-128"/>
                </a:rPr>
                <a:t>9,100</a:t>
              </a:r>
            </a:p>
            <a:p>
              <a:pPr indent="900113"/>
              <a:endParaRPr lang="en-US" altLang="zh-CN" sz="2400" dirty="0">
                <a:solidFill>
                  <a:schemeClr val="bg1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endParaRPr>
            </a:p>
            <a:p>
              <a:pPr indent="900113"/>
              <a:endParaRPr lang="en-US" altLang="zh-CN" sz="2400" dirty="0">
                <a:solidFill>
                  <a:schemeClr val="bg1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endParaRPr>
            </a:p>
            <a:p>
              <a:pPr indent="900113"/>
              <a:r>
                <a:rPr lang="en-US" altLang="zh-CN" sz="1400" dirty="0">
                  <a:solidFill>
                    <a:schemeClr val="bg1"/>
                  </a:solidFill>
                  <a:latin typeface="Kozuka Gothic Pr6N R" panose="020B0400000000000000" pitchFamily="34" charset="-128"/>
                  <a:ea typeface="Kozuka Gothic Pr6N R" panose="020B0400000000000000" pitchFamily="34" charset="-128"/>
                </a:rPr>
                <a:t>25/09/2015 via Statistic Brain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8FB601BF-240F-4EE4-96E3-4AE93E2AF6D4}"/>
              </a:ext>
            </a:extLst>
          </p:cNvPr>
          <p:cNvGrpSpPr/>
          <p:nvPr/>
        </p:nvGrpSpPr>
        <p:grpSpPr>
          <a:xfrm>
            <a:off x="16832986" y="-260218"/>
            <a:ext cx="4649859" cy="7353532"/>
            <a:chOff x="12346066" y="81949"/>
            <a:chExt cx="4649859" cy="7353532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xmlns="" id="{3B8740FE-AA3D-4173-89D0-A9A0354FA7F7}"/>
                </a:ext>
              </a:extLst>
            </p:cNvPr>
            <p:cNvSpPr/>
            <p:nvPr/>
          </p:nvSpPr>
          <p:spPr>
            <a:xfrm>
              <a:off x="12346066" y="81949"/>
              <a:ext cx="4649859" cy="7353532"/>
            </a:xfrm>
            <a:prstGeom prst="rect">
              <a:avLst/>
            </a:prstGeom>
            <a:solidFill>
              <a:srgbClr val="EE4B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xmlns="" id="{6317D4F9-6E14-4654-9F2E-D5377E0BEF12}"/>
                </a:ext>
              </a:extLst>
            </p:cNvPr>
            <p:cNvSpPr txBox="1"/>
            <p:nvPr/>
          </p:nvSpPr>
          <p:spPr>
            <a:xfrm>
              <a:off x="13395475" y="1217581"/>
              <a:ext cx="3347512" cy="590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Kozuka Gothic Pro H" panose="020B0800000000000000" pitchFamily="34" charset="-128"/>
                  <a:ea typeface="Kozuka Gothic Pro H" panose="020B0800000000000000" pitchFamily="34" charset="-128"/>
                </a:rPr>
                <a:t>Foursquare</a:t>
              </a:r>
            </a:p>
            <a:p>
              <a:endParaRPr lang="en-US" altLang="zh-CN" sz="3200" b="1" dirty="0">
                <a:solidFill>
                  <a:schemeClr val="bg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endParaRP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Monthly Active Users:</a:t>
              </a:r>
            </a:p>
            <a:p>
              <a:pPr indent="812800"/>
              <a:r>
                <a:rPr lang="en-US" altLang="zh-CN" sz="2400" dirty="0">
                  <a:solidFill>
                    <a:schemeClr val="bg1"/>
                  </a:solidFill>
                  <a:latin typeface="Kozuka Gothic Pr6N B" panose="020B0800000000000000" pitchFamily="34" charset="-128"/>
                  <a:ea typeface="Kozuka Gothic Pr6N B" panose="020B0800000000000000" pitchFamily="34" charset="-128"/>
                </a:rPr>
                <a:t>55 Million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Total Check-ins:</a:t>
              </a:r>
            </a:p>
            <a:p>
              <a:pPr indent="812800"/>
              <a:r>
                <a:rPr lang="en-US" altLang="zh-CN" sz="2400" dirty="0">
                  <a:solidFill>
                    <a:schemeClr val="bg1"/>
                  </a:solidFill>
                  <a:latin typeface="Kozuka Gothic Pr6N B" panose="020B0800000000000000" pitchFamily="34" charset="-128"/>
                  <a:ea typeface="Kozuka Gothic Pr6N B" panose="020B0800000000000000" pitchFamily="34" charset="-128"/>
                </a:rPr>
                <a:t>7 Billion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Total Tips:</a:t>
              </a:r>
            </a:p>
            <a:p>
              <a:pPr indent="812800"/>
              <a:r>
                <a:rPr lang="en-US" altLang="zh-CN" sz="2400" dirty="0">
                  <a:solidFill>
                    <a:schemeClr val="bg1"/>
                  </a:solidFill>
                  <a:latin typeface="Kozuka Gothic Pr6N B" panose="020B0800000000000000" pitchFamily="34" charset="-128"/>
                  <a:ea typeface="Kozuka Gothic Pr6N B" panose="020B0800000000000000" pitchFamily="34" charset="-128"/>
                </a:rPr>
                <a:t>75 Million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Total Venues:</a:t>
              </a:r>
            </a:p>
            <a:p>
              <a:pPr indent="812800"/>
              <a:r>
                <a:rPr lang="en-US" altLang="zh-CN" sz="2400" dirty="0">
                  <a:solidFill>
                    <a:schemeClr val="bg1"/>
                  </a:solidFill>
                  <a:latin typeface="Kozuka Gothic Pr6N B" panose="020B0800000000000000" pitchFamily="34" charset="-128"/>
                  <a:ea typeface="Kozuka Gothic Pr6N B" panose="020B0800000000000000" pitchFamily="34" charset="-128"/>
                </a:rPr>
                <a:t>65 Million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Most Check-ins in One Day:</a:t>
              </a:r>
            </a:p>
            <a:p>
              <a:pPr indent="812800"/>
              <a:r>
                <a:rPr lang="en-US" altLang="zh-CN" sz="2400" dirty="0">
                  <a:solidFill>
                    <a:schemeClr val="bg1"/>
                  </a:solidFill>
                  <a:latin typeface="Kozuka Gothic Pr6N B" panose="020B0800000000000000" pitchFamily="34" charset="-128"/>
                  <a:ea typeface="Kozuka Gothic Pr6N B" panose="020B0800000000000000" pitchFamily="34" charset="-128"/>
                </a:rPr>
                <a:t>7 Million</a:t>
              </a:r>
            </a:p>
            <a:p>
              <a:endParaRPr lang="en-US" altLang="zh-CN" dirty="0">
                <a:solidFill>
                  <a:schemeClr val="bg1"/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</a:endParaRPr>
            </a:p>
            <a:p>
              <a:endParaRPr lang="en-US" altLang="zh-CN" dirty="0">
                <a:solidFill>
                  <a:schemeClr val="bg1"/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</a:endParaRPr>
            </a:p>
            <a:p>
              <a:pPr algn="r"/>
              <a:r>
                <a:rPr lang="en-US" altLang="zh-CN" sz="1400" dirty="0">
                  <a:solidFill>
                    <a:schemeClr val="bg1"/>
                  </a:solidFill>
                  <a:latin typeface="Kozuka Gothic Pr6N R" panose="020B0400000000000000" pitchFamily="34" charset="-128"/>
                  <a:ea typeface="Kozuka Gothic Pr6N R" panose="020B0400000000000000" pitchFamily="34" charset="-128"/>
                </a:rPr>
                <a:t>2015 via expandedramblings.com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65BF8ED4-C575-46AB-9198-5440060DAA94}"/>
              </a:ext>
            </a:extLst>
          </p:cNvPr>
          <p:cNvGrpSpPr/>
          <p:nvPr/>
        </p:nvGrpSpPr>
        <p:grpSpPr>
          <a:xfrm>
            <a:off x="21482845" y="-260218"/>
            <a:ext cx="4649859" cy="7353532"/>
            <a:chOff x="12346066" y="81949"/>
            <a:chExt cx="4649859" cy="7353532"/>
          </a:xfrm>
          <a:solidFill>
            <a:srgbClr val="96634E"/>
          </a:solidFill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xmlns="" id="{315A8026-2A3D-4DA4-BA9F-58FA6E7A179F}"/>
                </a:ext>
              </a:extLst>
            </p:cNvPr>
            <p:cNvSpPr/>
            <p:nvPr/>
          </p:nvSpPr>
          <p:spPr>
            <a:xfrm>
              <a:off x="12346066" y="81949"/>
              <a:ext cx="4649859" cy="73535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xmlns="" id="{3DB1BE02-D7B6-43F8-A6BB-5BA32D555254}"/>
                </a:ext>
              </a:extLst>
            </p:cNvPr>
            <p:cNvSpPr txBox="1"/>
            <p:nvPr/>
          </p:nvSpPr>
          <p:spPr>
            <a:xfrm>
              <a:off x="13395475" y="1484373"/>
              <a:ext cx="3535434" cy="594008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Kozuka Gothic Pro H" panose="020B0800000000000000" pitchFamily="34" charset="-128"/>
                  <a:ea typeface="Kozuka Gothic Pro H" panose="020B0800000000000000" pitchFamily="34" charset="-128"/>
                </a:rPr>
                <a:t>Instagram</a:t>
              </a:r>
            </a:p>
            <a:p>
              <a:endParaRPr lang="en-US" altLang="zh-CN" sz="3200" b="1" dirty="0">
                <a:solidFill>
                  <a:schemeClr val="bg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endParaRP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Monthly Actives: </a:t>
              </a:r>
            </a:p>
            <a:p>
              <a:pPr indent="990600"/>
              <a:r>
                <a:rPr lang="en-US" altLang="zh-CN" sz="2400" dirty="0">
                  <a:solidFill>
                    <a:schemeClr val="bg1"/>
                  </a:solidFill>
                  <a:latin typeface="Kozuka Gothic Pr6N B" panose="020B0800000000000000" pitchFamily="34" charset="-128"/>
                  <a:ea typeface="Kozuka Gothic Pr6N B" panose="020B0800000000000000" pitchFamily="34" charset="-128"/>
                </a:rPr>
                <a:t>400 Million +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Photos Shared:</a:t>
              </a:r>
            </a:p>
            <a:p>
              <a:pPr indent="990600"/>
              <a:r>
                <a:rPr lang="en-US" altLang="zh-CN" sz="2400" dirty="0">
                  <a:solidFill>
                    <a:schemeClr val="bg1"/>
                  </a:solidFill>
                  <a:latin typeface="Kozuka Gothic Pr6N B" panose="020B0800000000000000" pitchFamily="34" charset="-128"/>
                  <a:ea typeface="Kozuka Gothic Pr6N B" panose="020B0800000000000000" pitchFamily="34" charset="-128"/>
                </a:rPr>
                <a:t>40 Billion +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Likes Daily: </a:t>
              </a:r>
            </a:p>
            <a:p>
              <a:pPr indent="990600"/>
              <a:r>
                <a:rPr lang="en-US" altLang="zh-CN" sz="2400" dirty="0">
                  <a:solidFill>
                    <a:schemeClr val="bg1"/>
                  </a:solidFill>
                  <a:latin typeface="Kozuka Gothic Pr6N B" panose="020B0800000000000000" pitchFamily="34" charset="-128"/>
                  <a:ea typeface="Kozuka Gothic Pr6N B" panose="020B0800000000000000" pitchFamily="34" charset="-128"/>
                </a:rPr>
                <a:t>3.5 Billion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Average Photos Per Day: </a:t>
              </a:r>
            </a:p>
            <a:p>
              <a:pPr indent="990600"/>
              <a:r>
                <a:rPr lang="en-US" altLang="zh-CN" sz="2400" dirty="0">
                  <a:solidFill>
                    <a:schemeClr val="bg1"/>
                  </a:solidFill>
                  <a:latin typeface="Kozuka Gothic Pr6N B" panose="020B0800000000000000" pitchFamily="34" charset="-128"/>
                  <a:ea typeface="Kozuka Gothic Pr6N B" panose="020B0800000000000000" pitchFamily="34" charset="-128"/>
                </a:rPr>
                <a:t>80 Million +</a:t>
              </a:r>
            </a:p>
            <a:p>
              <a:pPr indent="990600"/>
              <a:endParaRPr lang="en-US" altLang="zh-CN" sz="2400" dirty="0">
                <a:solidFill>
                  <a:schemeClr val="bg1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endParaRPr>
            </a:p>
            <a:p>
              <a:pPr indent="990600"/>
              <a:endParaRPr lang="en-US" altLang="zh-CN" sz="2400" dirty="0">
                <a:solidFill>
                  <a:schemeClr val="bg1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endParaRPr>
            </a:p>
            <a:p>
              <a:pPr indent="990600"/>
              <a:endParaRPr lang="en-US" altLang="zh-CN" sz="2400" dirty="0">
                <a:solidFill>
                  <a:schemeClr val="bg1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endParaRPr>
            </a:p>
            <a:p>
              <a:endParaRPr lang="en-US" altLang="zh-CN" sz="2400" dirty="0">
                <a:solidFill>
                  <a:schemeClr val="bg1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endParaRPr>
            </a:p>
            <a:p>
              <a:pPr algn="r"/>
              <a:r>
                <a:rPr lang="en-US" altLang="zh-CN" sz="1400" dirty="0">
                  <a:solidFill>
                    <a:schemeClr val="bg1"/>
                  </a:solidFill>
                  <a:latin typeface="Kozuka Gothic Pr6N R" panose="020B0400000000000000" pitchFamily="34" charset="-128"/>
                  <a:ea typeface="Kozuka Gothic Pr6N R" panose="020B0400000000000000" pitchFamily="34" charset="-128"/>
                </a:rPr>
                <a:t>                            2016 via Instagram website</a:t>
              </a:r>
              <a:endParaRPr lang="zh-CN" altLang="en-US" sz="1400" dirty="0">
                <a:solidFill>
                  <a:schemeClr val="bg1"/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xmlns="" id="{6E737877-A91B-40F6-9B06-A73A981E5EF0}"/>
              </a:ext>
            </a:extLst>
          </p:cNvPr>
          <p:cNvGrpSpPr/>
          <p:nvPr/>
        </p:nvGrpSpPr>
        <p:grpSpPr>
          <a:xfrm>
            <a:off x="26067688" y="-260218"/>
            <a:ext cx="6824448" cy="7353532"/>
            <a:chOff x="12346066" y="81949"/>
            <a:chExt cx="6824448" cy="7353532"/>
          </a:xfrm>
          <a:solidFill>
            <a:srgbClr val="E5162D"/>
          </a:solidFill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xmlns="" id="{E1971CE8-6618-4426-944E-D352FE26F729}"/>
                </a:ext>
              </a:extLst>
            </p:cNvPr>
            <p:cNvSpPr/>
            <p:nvPr/>
          </p:nvSpPr>
          <p:spPr>
            <a:xfrm>
              <a:off x="12346066" y="81949"/>
              <a:ext cx="6824448" cy="73535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xmlns="" id="{B9C05DAB-6F56-4C3C-97AA-A16A1A17A5AD}"/>
                </a:ext>
              </a:extLst>
            </p:cNvPr>
            <p:cNvSpPr txBox="1"/>
            <p:nvPr/>
          </p:nvSpPr>
          <p:spPr>
            <a:xfrm>
              <a:off x="13395476" y="1540638"/>
              <a:ext cx="3535434" cy="507831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err="1">
                  <a:solidFill>
                    <a:schemeClr val="bg1"/>
                  </a:solidFill>
                  <a:latin typeface="Kozuka Gothic Pro H" panose="020B0800000000000000" pitchFamily="34" charset="-128"/>
                  <a:ea typeface="Kozuka Gothic Pro H" panose="020B0800000000000000" pitchFamily="34" charset="-128"/>
                </a:rPr>
                <a:t>Sina</a:t>
              </a:r>
              <a:r>
                <a:rPr lang="en-US" altLang="zh-CN" sz="3200" b="1" dirty="0">
                  <a:solidFill>
                    <a:schemeClr val="bg1"/>
                  </a:solidFill>
                  <a:latin typeface="Kozuka Gothic Pro H" panose="020B0800000000000000" pitchFamily="34" charset="-128"/>
                  <a:ea typeface="Kozuka Gothic Pro H" panose="020B0800000000000000" pitchFamily="34" charset="-128"/>
                </a:rPr>
                <a:t> Weibo</a:t>
              </a:r>
            </a:p>
            <a:p>
              <a:endParaRPr lang="en-US" altLang="zh-CN" sz="3200" b="1" dirty="0">
                <a:solidFill>
                  <a:schemeClr val="bg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endParaRP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Monthly Active Users: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Kozuka Gothic Pr6N B" panose="020B0800000000000000" pitchFamily="34" charset="-128"/>
                  <a:ea typeface="Kozuka Gothic Pr6N B" panose="020B0800000000000000" pitchFamily="34" charset="-128"/>
                </a:rPr>
                <a:t>222 Million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Daily Active Users: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Kozuka Gothic Pr6N B" panose="020B0800000000000000" pitchFamily="34" charset="-128"/>
                  <a:ea typeface="Kozuka Gothic Pr6N B" panose="020B0800000000000000" pitchFamily="34" charset="-128"/>
                </a:rPr>
                <a:t>100 Million </a:t>
              </a:r>
            </a:p>
            <a:p>
              <a:pPr algn="r"/>
              <a:r>
                <a:rPr lang="en-US" altLang="zh-CN" sz="1400" dirty="0">
                  <a:solidFill>
                    <a:schemeClr val="bg1"/>
                  </a:solidFill>
                  <a:latin typeface="Kozuka Gothic Pr6N R" panose="020B0400000000000000" pitchFamily="34" charset="-128"/>
                  <a:ea typeface="Kozuka Gothic Pr6N R" panose="020B0400000000000000" pitchFamily="34" charset="-128"/>
                </a:rPr>
                <a:t>9/2015 via </a:t>
              </a:r>
              <a:r>
                <a:rPr lang="en-US" altLang="zh-CN" sz="1400" dirty="0" err="1">
                  <a:solidFill>
                    <a:schemeClr val="bg1"/>
                  </a:solidFill>
                  <a:latin typeface="Kozuka Gothic Pr6N R" panose="020B0400000000000000" pitchFamily="34" charset="-128"/>
                  <a:ea typeface="Kozuka Gothic Pr6N R" panose="020B0400000000000000" pitchFamily="34" charset="-128"/>
                </a:rPr>
                <a:t>sina</a:t>
              </a:r>
              <a:r>
                <a:rPr lang="en-US" altLang="zh-CN" sz="1400" dirty="0">
                  <a:solidFill>
                    <a:schemeClr val="bg1"/>
                  </a:solidFill>
                  <a:latin typeface="Kozuka Gothic Pr6N R" panose="020B0400000000000000" pitchFamily="34" charset="-128"/>
                  <a:ea typeface="Kozuka Gothic Pr6N R" panose="020B0400000000000000" pitchFamily="34" charset="-128"/>
                </a:rPr>
                <a:t> report</a:t>
              </a:r>
            </a:p>
            <a:p>
              <a:endParaRPr lang="en-US" altLang="zh-CN" sz="3200" b="1" dirty="0">
                <a:solidFill>
                  <a:schemeClr val="bg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endParaRP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Messages Posted Each Day: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Kozuka Gothic Pr6N B" panose="020B0800000000000000" pitchFamily="34" charset="-128"/>
                  <a:ea typeface="Kozuka Gothic Pr6N B" panose="020B0800000000000000" pitchFamily="34" charset="-128"/>
                </a:rPr>
                <a:t>100 Million     </a:t>
              </a:r>
              <a:r>
                <a:rPr lang="en-US" altLang="zh-CN" sz="2400" dirty="0">
                  <a:solidFill>
                    <a:schemeClr val="bg1"/>
                  </a:solidFill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(in 2012)</a:t>
              </a:r>
            </a:p>
            <a:p>
              <a:pPr algn="r"/>
              <a:r>
                <a:rPr lang="en-US" altLang="zh-CN" sz="1400" dirty="0">
                  <a:solidFill>
                    <a:schemeClr val="bg1"/>
                  </a:solidFill>
                  <a:latin typeface="Kozuka Gothic Pr6N R" panose="020B0400000000000000" pitchFamily="34" charset="-128"/>
                  <a:ea typeface="Kozuka Gothic Pr6N R" panose="020B0400000000000000" pitchFamily="34" charset="-128"/>
                </a:rPr>
                <a:t>2/2012 via </a:t>
              </a:r>
              <a:r>
                <a:rPr lang="en-US" altLang="zh-CN" sz="1400" dirty="0" err="1">
                  <a:solidFill>
                    <a:schemeClr val="bg1"/>
                  </a:solidFill>
                  <a:latin typeface="Kozuka Gothic Pr6N R" panose="020B0400000000000000" pitchFamily="34" charset="-128"/>
                  <a:ea typeface="Kozuka Gothic Pr6N R" panose="020B0400000000000000" pitchFamily="34" charset="-128"/>
                </a:rPr>
                <a:t>sina</a:t>
              </a:r>
              <a:r>
                <a:rPr lang="en-US" altLang="zh-CN" sz="1400" dirty="0">
                  <a:solidFill>
                    <a:schemeClr val="bg1"/>
                  </a:solidFill>
                  <a:latin typeface="Kozuka Gothic Pr6N R" panose="020B0400000000000000" pitchFamily="34" charset="-128"/>
                  <a:ea typeface="Kozuka Gothic Pr6N R" panose="020B0400000000000000" pitchFamily="34" charset="-128"/>
                </a:rPr>
                <a:t> report</a:t>
              </a:r>
            </a:p>
            <a:p>
              <a:endParaRPr lang="zh-CN" altLang="en-US" sz="3200" b="1" dirty="0">
                <a:solidFill>
                  <a:schemeClr val="bg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endParaRPr>
            </a:p>
          </p:txBody>
        </p:sp>
      </p:grpSp>
      <p:sp>
        <p:nvSpPr>
          <p:cNvPr id="37" name="椭圆 36">
            <a:extLst>
              <a:ext uri="{FF2B5EF4-FFF2-40B4-BE49-F238E27FC236}">
                <a16:creationId xmlns:a16="http://schemas.microsoft.com/office/drawing/2014/main" xmlns="" id="{49A2EF1E-4007-4706-B03B-CAE0469368AA}"/>
              </a:ext>
            </a:extLst>
          </p:cNvPr>
          <p:cNvSpPr/>
          <p:nvPr/>
        </p:nvSpPr>
        <p:spPr>
          <a:xfrm>
            <a:off x="2678147" y="1015599"/>
            <a:ext cx="4891917" cy="4826801"/>
          </a:xfrm>
          <a:prstGeom prst="ellipse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 w="38100">
            <a:solidFill>
              <a:srgbClr val="5E889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Kozuka Gothic Pro L" panose="020B0200000000000000" pitchFamily="34" charset="-128"/>
                <a:cs typeface="Times New Roman" panose="02020603050405020304" pitchFamily="18" charset="0"/>
              </a:rPr>
              <a:t>Statistics in Typical Social Networks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Kozuka Gothic Pro L" panose="020B02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6A3B4C58-9162-4490-8ECD-BB776E5108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884" y="2746305"/>
            <a:ext cx="1104493" cy="110449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BFE0B70B-AB5E-4DE0-BED1-DC959AE69F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45" y="431822"/>
            <a:ext cx="1104493" cy="110449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381F5449-7341-4A7F-B332-D1F349051D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04" y="5251854"/>
            <a:ext cx="1104493" cy="110449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7414A0A9-55FE-40DE-9DAC-6EE84BEF55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095" y="4525086"/>
            <a:ext cx="1104493" cy="110449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322F4375-82CE-4740-B15A-F534C42D71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235" y="4525086"/>
            <a:ext cx="1104493" cy="110449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97B13E99-33B3-49AF-A601-C8FE96632E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236" y="1142203"/>
            <a:ext cx="1104493" cy="110449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xmlns="" id="{93BB462F-6F3D-4ADC-9A68-7BE748E184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801" y="1104783"/>
            <a:ext cx="1104493" cy="110449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0BADDAA9-426D-476F-BC57-82D4C4840F0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262" y="2746305"/>
            <a:ext cx="1104493" cy="1104493"/>
          </a:xfrm>
          <a:prstGeom prst="rect">
            <a:avLst/>
          </a:prstGeom>
        </p:spPr>
      </p:pic>
      <p:pic>
        <p:nvPicPr>
          <p:cNvPr id="4" name="图片 3" descr="图片包含 屏幕截图&#10;&#10;已生成极高可信度的说明">
            <a:extLst>
              <a:ext uri="{FF2B5EF4-FFF2-40B4-BE49-F238E27FC236}">
                <a16:creationId xmlns:a16="http://schemas.microsoft.com/office/drawing/2014/main" xmlns="" id="{A7D34660-A55C-402D-9711-8932328C58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71981" y="246404"/>
            <a:ext cx="8419614" cy="5954202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xmlns="" id="{1EC1F264-7197-4B49-B8A6-A86916BECE6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353" y="71471"/>
            <a:ext cx="1104493" cy="1104493"/>
          </a:xfrm>
          <a:prstGeom prst="rect">
            <a:avLst/>
          </a:prstGeom>
        </p:spPr>
      </p:pic>
      <p:pic>
        <p:nvPicPr>
          <p:cNvPr id="7" name="图片 6" descr="图片包含 屏幕截图, 天空, 监视器&#10;&#10;已生成高可信度的说明">
            <a:extLst>
              <a:ext uri="{FF2B5EF4-FFF2-40B4-BE49-F238E27FC236}">
                <a16:creationId xmlns:a16="http://schemas.microsoft.com/office/drawing/2014/main" xmlns="" id="{0643C027-5F7B-48E2-84D1-FF6343ADA1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2809" y="224294"/>
            <a:ext cx="8380113" cy="6347969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xmlns="" id="{CE05B546-AB3B-4B45-9D9C-7F2E736B39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421" y="37710"/>
            <a:ext cx="1104493" cy="1104493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770356FA-FDC6-45A1-981E-9E76B16A2D62}"/>
              </a:ext>
            </a:extLst>
          </p:cNvPr>
          <p:cNvGrpSpPr/>
          <p:nvPr/>
        </p:nvGrpSpPr>
        <p:grpSpPr>
          <a:xfrm>
            <a:off x="-8251835" y="224294"/>
            <a:ext cx="7980756" cy="6183492"/>
            <a:chOff x="-8250120" y="-24699"/>
            <a:chExt cx="7980756" cy="6183492"/>
          </a:xfrm>
        </p:grpSpPr>
        <p:pic>
          <p:nvPicPr>
            <p:cNvPr id="13" name="图片 12" descr="图片包含 屏幕截图&#10;&#10;已生成极高可信度的说明">
              <a:extLst>
                <a:ext uri="{FF2B5EF4-FFF2-40B4-BE49-F238E27FC236}">
                  <a16:creationId xmlns:a16="http://schemas.microsoft.com/office/drawing/2014/main" xmlns="" id="{907E9FF0-98A6-4E46-B206-491E6463C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056825" y="-24699"/>
              <a:ext cx="7787461" cy="6107179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xmlns="" id="{8AB094DA-0887-42F5-B735-DC9AE295C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250120" y="3480725"/>
              <a:ext cx="3417499" cy="2678068"/>
            </a:xfrm>
            <a:prstGeom prst="rect">
              <a:avLst/>
            </a:prstGeom>
          </p:spPr>
        </p:pic>
      </p:grpSp>
      <p:pic>
        <p:nvPicPr>
          <p:cNvPr id="87" name="图片 86">
            <a:extLst>
              <a:ext uri="{FF2B5EF4-FFF2-40B4-BE49-F238E27FC236}">
                <a16:creationId xmlns:a16="http://schemas.microsoft.com/office/drawing/2014/main" xmlns="" id="{D2B9B63F-66F7-432E-9254-B00145B597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341" y="52040"/>
            <a:ext cx="1104493" cy="1104493"/>
          </a:xfrm>
          <a:prstGeom prst="rect">
            <a:avLst/>
          </a:prstGeom>
        </p:spPr>
      </p:pic>
      <p:pic>
        <p:nvPicPr>
          <p:cNvPr id="16" name="图片 15" descr="图片包含 屏幕截图&#10;&#10;已生成极高可信度的说明">
            <a:extLst>
              <a:ext uri="{FF2B5EF4-FFF2-40B4-BE49-F238E27FC236}">
                <a16:creationId xmlns:a16="http://schemas.microsoft.com/office/drawing/2014/main" xmlns="" id="{55F51DE9-BA3E-4101-974B-D5F3EF603F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4"/>
          <a:stretch/>
        </p:blipFill>
        <p:spPr>
          <a:xfrm>
            <a:off x="-8533138" y="347864"/>
            <a:ext cx="8357855" cy="5884803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xmlns="" id="{FF5E40D6-D755-4EAC-A505-D324FFE24F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711" y="53333"/>
            <a:ext cx="1104493" cy="1104493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4408C8A6-CAC1-4EB7-A440-8C9137A91FAA}"/>
              </a:ext>
            </a:extLst>
          </p:cNvPr>
          <p:cNvSpPr txBox="1"/>
          <p:nvPr/>
        </p:nvSpPr>
        <p:spPr>
          <a:xfrm>
            <a:off x="-118712" y="413749"/>
            <a:ext cx="195090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9405E"/>
                </a:solidFill>
                <a:latin typeface="+mj-lt"/>
                <a:ea typeface="Kozuka Gothic Pro H" panose="020B0800000000000000" pitchFamily="34" charset="-128"/>
              </a:rPr>
              <a:t>Examples</a:t>
            </a:r>
            <a:endParaRPr lang="zh-CN" altLang="en-US" sz="2400" b="1" dirty="0">
              <a:solidFill>
                <a:srgbClr val="09405E"/>
              </a:solidFill>
              <a:latin typeface="+mj-lt"/>
              <a:ea typeface="Kozuka Gothic Pro H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508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85185E-6 L -0.3806 1.85185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36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-0.38059 1.85185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3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-0.3806 1.85185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36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" fill="hold"/>
                                        <p:tgtEl>
                                          <p:spTgt spid="3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-0.38059 1.85185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0.69844 0.00115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22" y="4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" fill="hold"/>
                                        <p:tgtEl>
                                          <p:spTgt spid="3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C 2.91667E-6 -0.18472 0.09218 -0.33611 0.20716 -0.33611 " pathEditMode="relative" rAng="16200000" ptsTypes="AA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52" y="-1680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39 C 0.10938 0.00139 0.19818 0.14861 0.19818 0.3328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57" y="1657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0463 C -0.11276 -0.00463 -0.20417 -0.16436 -0.20417 -0.36389 " pathEditMode="relative" rAng="10800000" ptsTypes="AA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43" y="-1796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C 0.00013 0.20856 -0.09531 0.3794 -0.21432 0.3794 " pathEditMode="relative" rAng="5400000" ptsTypes="AA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1898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7 -0.00023 C 0.07825 0.13472 0.07891 0.35486 0.00221 0.49189 " pathEditMode="relative" rAng="2700000" ptsTypes="AA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460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C -0.08177 0.14537 -0.21328 0.14954 -0.29375 0.00648 " pathEditMode="relative" rAng="8100000" ptsTypes="AA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74" y="32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85185E-6 C -0.0746 -0.13287 -0.07395 -0.35301 0.00404 -0.49097 " pathEditMode="relative" rAng="13500000" ptsTypes="AA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-2453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9 0.01088 C 0.07734 -0.13171 0.20403 -0.14028 0.28086 -0.00417 " pathEditMode="relative" rAng="18900000" ptsTypes="AA">
                                      <p:cBhvr>
                                        <p:cTn id="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06" y="-74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059 1.85185E-6 L -0.76197 0.00185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76" y="93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059 1.85185E-6 L -0.76276 1.85185E-6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15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06 1.85185E-6 L -0.75742 1.85185E-6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" fill="hold"/>
                                        <p:tgtEl>
                                          <p:spTgt spid="2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7 L 0.69063 -0.00463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31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200" fill="hold"/>
                                        <p:tgtEl>
                                          <p:spTgt spid="2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703 -0.33496 C 0.31367 -0.33496 0.40026 -0.18565 0.40026 -0.00139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61" y="16667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662 0.33403 C 0.19662 0.54097 0.1056 0.70926 -0.00664 0.70926 " pathEditMode="relative" rAng="5400000" ptsTypes="AA">
                                      <p:cBhvr>
                                        <p:cTn id="9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56" y="1875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964 -0.36297 C -0.20964 -0.55047 -0.11901 -0.70278 -0.00703 -0.70278 " pathEditMode="relative" rAng="16200000" ptsTypes="AA">
                                      <p:cBhvr>
                                        <p:cTn id="9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30" y="-1699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076 0.37129 C -0.30898 0.37129 -0.40495 0.20023 -0.40495 -0.01042 " pathEditMode="relative" rAng="10800000" ptsTypes="AA">
                                      <p:cBhvr>
                                        <p:cTn id="9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-19074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6 0.49953 C -0.075 0.64027 -0.20378 0.64236 -0.28242 0.50231 " pathEditMode="relative" rAng="8100000" ptsTypes="AA">
                                      <p:cBhvr>
                                        <p:cTn id="9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49" y="139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619 -0.00209 C -0.36445 -0.14144 -0.36718 -0.36204 -0.2927 -0.49422 " pathEditMode="relative" rAng="13500000" ptsTypes="AA">
                                      <p:cBhvr>
                                        <p:cTn id="9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" y="-2460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 -0.49931 C 0.07291 -0.63334 0.19726 -0.63172 0.275 -0.49422 " pathEditMode="relative" rAng="18900000" ptsTypes="AA">
                                      <p:cBhvr>
                                        <p:cTn id="10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93" y="255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086 -0.00394 C 0.35729 0.13194 0.35794 0.3537 0.28112 0.49004 " pathEditMode="relative" rAng="2700000" ptsTypes="AA">
                                      <p:cBhvr>
                                        <p:cTn id="10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467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6197 1.85185E-6 L -1.14335 1.85185E-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76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5664 1.85185E-6 L -1.1388 1.85185E-6 " pathEditMode="relative" rAng="0" ptsTypes="AA">
                                      <p:cBhvr>
                                        <p:cTn id="10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200" fill="hold"/>
                                        <p:tgtEl>
                                          <p:spTgt spid="2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0.71341 -0.00069 " pathEditMode="relative" rAng="0" ptsTypes="AA">
                                      <p:cBhvr>
                                        <p:cTn id="1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6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7" dur="200" fill="hold"/>
                                        <p:tgtEl>
                                          <p:spTgt spid="2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534 -0.00972 C 0.40534 0.19699 0.31706 0.36736 0.20716 0.36736 " pathEditMode="relative" rAng="5400000" ptsTypes="AA">
                                      <p:cBhvr>
                                        <p:cTn id="1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9" y="18843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 0.69838 C -0.11172 0.69838 -0.20494 0.53842 -0.20494 0.33935 " pathEditMode="relative" rAng="10800000" ptsTypes="AA">
                                      <p:cBhvr>
                                        <p:cTn id="1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26" y="-17940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5 -0.70139 C 0.10456 -0.70139 0.19297 -0.55324 0.19297 -0.36875 " pathEditMode="relative" rAng="0" ptsTypes="AA">
                                      <p:cBhvr>
                                        <p:cTn id="1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5" y="16620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117 0.00139 C -0.40117 -0.18357 -0.31133 -0.33519 -0.19974 -0.33519 " pathEditMode="relative" rAng="16200000" ptsTypes="AA">
                                      <p:cBhvr>
                                        <p:cTn id="1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65" y="-16829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451 0.49375 C -0.35873 0.36134 -0.35912 0.14629 -0.28399 0.01273 " pathEditMode="relative" rAng="13500000" ptsTypes="AA">
                                      <p:cBhvr>
                                        <p:cTn id="1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4051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619 -0.49121 C -0.20833 -0.62963 -0.08125 -0.63033 -0.00286 -0.49074 " pathEditMode="relative" rAng="18900000" ptsTypes="AA">
                                      <p:cBhvr>
                                        <p:cTn id="1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67" y="23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085 -0.49722 C 0.35937 -0.35764 0.36145 -0.13171 0.28411 0.00579 " pathEditMode="relative" rAng="2700000" ptsTypes="AA">
                                      <p:cBhvr>
                                        <p:cTn id="1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25139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28 0.49005 C 0.20573 0.63148 0.07786 0.63588 0.00013 0.49745 " pathEditMode="relative" rAng="8100000" ptsTypes="AA">
                                      <p:cBhvr>
                                        <p:cTn id="1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58" y="370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3802 1.85185E-6 L -1.5194 1.85185E-6 " pathEditMode="relative" rAng="0" ptsTypes="AA">
                                      <p:cBhvr>
                                        <p:cTn id="1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8" dur="200" fill="hold"/>
                                        <p:tgtEl>
                                          <p:spTgt spid="3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0.71979 0.01458 " pathEditMode="relative" rAng="0" ptsTypes="AA">
                                      <p:cBhvr>
                                        <p:cTn id="1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90" y="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6" dur="200" fill="hold"/>
                                        <p:tgtEl>
                                          <p:spTgt spid="3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612 0.34352 L 0.00834 0.34722 " pathEditMode="relative" rAng="0" ptsTypes="AA">
                                      <p:cBhvr>
                                        <p:cTn id="1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16" y="185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857 -0.34028 L -0.19727 0.03889 " pathEditMode="relative" rAng="0" ptsTypes="AA">
                                      <p:cBhvr>
                                        <p:cTn id="1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8958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464 -0.00023 L -0.13399 0.27152 " pathEditMode="relative" rAng="0" ptsTypes="AA">
                                      <p:cBhvr>
                                        <p:cTn id="1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" y="13588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0.49329 L -0.15351 -0.22269 " pathEditMode="relative" rAng="0" ptsTypes="AA">
                                      <p:cBhvr>
                                        <p:cTn id="1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26" y="13519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323 -0.3669 L -0.02122 -0.36667 " pathEditMode="relative" rAng="0" ptsTypes="AA">
                                      <p:cBhvr>
                                        <p:cTn id="1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29" y="0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906 -0.00278 L 0.13919 -0.26806 " pathEditMode="relative" rAng="0" ptsTypes="AA">
                                      <p:cBhvr>
                                        <p:cTn id="1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13264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159 0.36435 L 0.21224 -0.01528 " pathEditMode="relative" rAng="0" ptsTypes="AA">
                                      <p:cBhvr>
                                        <p:cTn id="1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8981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49421 L 0.15273 0.22755 " pathEditMode="relative" rAng="0" ptsTypes="AA">
                                      <p:cBhvr>
                                        <p:cTn id="1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30" y="-13333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7" dur="500" fill="hold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6" grpId="1"/>
      <p:bldP spid="37" grpId="0" uiExpand="1" build="allAtOnce" animBg="1"/>
      <p:bldP spid="37" grpId="1" uiExpand="1" build="allAtOnce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>
            <a:spLocks noChangeAspect="1"/>
          </p:cNvSpPr>
          <p:nvPr/>
        </p:nvSpPr>
        <p:spPr>
          <a:xfrm>
            <a:off x="0" y="-640080"/>
            <a:ext cx="12242624" cy="8138160"/>
          </a:xfrm>
          <a:prstGeom prst="rect">
            <a:avLst/>
          </a:prstGeom>
          <a:blipFill dpi="0" rotWithShape="1">
            <a:blip r:embed="rId2">
              <a:alphaModFix amt="2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92653" y="309393"/>
            <a:ext cx="51228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+mj-lt"/>
                <a:ea typeface="Kozuka Gothic Pr6N H" panose="020B0800000000000000" pitchFamily="34" charset="-128"/>
              </a:rPr>
              <a:t>Dataset of Social Networks</a:t>
            </a:r>
          </a:p>
        </p:txBody>
      </p:sp>
      <p:sp>
        <p:nvSpPr>
          <p:cNvPr id="9" name="矩形 8"/>
          <p:cNvSpPr/>
          <p:nvPr/>
        </p:nvSpPr>
        <p:spPr>
          <a:xfrm>
            <a:off x="2757059" y="2118210"/>
            <a:ext cx="2705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ea typeface="Kozuka Gothic Pr6N L" panose="020B0200000000000000" pitchFamily="34" charset="-128"/>
                <a:cs typeface="宋体" panose="02010600030101010101" pitchFamily="2" charset="-122"/>
              </a:rPr>
              <a:t>Users : </a:t>
            </a:r>
            <a:r>
              <a:rPr lang="en-US" altLang="zh-CN" sz="2000" b="1" dirty="0">
                <a:solidFill>
                  <a:srgbClr val="000000"/>
                </a:solidFill>
                <a:ea typeface="Kozuka Gothic Pr6N L" panose="020B0200000000000000" pitchFamily="34" charset="-128"/>
                <a:cs typeface="Calibri" panose="020F0502020204030204" pitchFamily="34" charset="0"/>
              </a:rPr>
              <a:t>1,900,000 </a:t>
            </a:r>
            <a:endParaRPr lang="zh-CN" altLang="zh-CN" sz="2000" b="1" dirty="0">
              <a:solidFill>
                <a:srgbClr val="000000"/>
              </a:solidFill>
              <a:ea typeface="Kozuka Gothic Pr6N L" panose="020B0200000000000000" pitchFamily="34" charset="-128"/>
              <a:cs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ea typeface="Kozuka Gothic Pr6N L" panose="020B0200000000000000" pitchFamily="34" charset="-128"/>
                <a:cs typeface="宋体" panose="02010600030101010101" pitchFamily="2" charset="-122"/>
              </a:rPr>
              <a:t>Relations : </a:t>
            </a:r>
            <a:r>
              <a:rPr lang="en-US" altLang="zh-CN" sz="2000" b="1" dirty="0">
                <a:solidFill>
                  <a:srgbClr val="000000"/>
                </a:solidFill>
                <a:ea typeface="Kozuka Gothic Pr6N L" panose="020B0200000000000000" pitchFamily="34" charset="-128"/>
                <a:cs typeface="Calibri" panose="020F0502020204030204" pitchFamily="34" charset="0"/>
              </a:rPr>
              <a:t>137,000,000 </a:t>
            </a:r>
            <a:endParaRPr lang="zh-CN" altLang="zh-CN" sz="2000" b="1" dirty="0">
              <a:solidFill>
                <a:srgbClr val="000000"/>
              </a:solidFill>
              <a:ea typeface="Kozuka Gothic Pr6N L" panose="020B0200000000000000" pitchFamily="34" charset="-128"/>
              <a:cs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ea typeface="Kozuka Gothic Pr6N L" panose="020B0200000000000000" pitchFamily="34" charset="-128"/>
                <a:cs typeface="宋体" panose="02010600030101010101" pitchFamily="2" charset="-122"/>
              </a:rPr>
              <a:t>Tweets : </a:t>
            </a:r>
            <a:r>
              <a:rPr lang="en-US" altLang="zh-CN" sz="2000" b="1" dirty="0">
                <a:solidFill>
                  <a:srgbClr val="000000"/>
                </a:solidFill>
                <a:ea typeface="Kozuka Gothic Pr6N L" panose="020B0200000000000000" pitchFamily="34" charset="-128"/>
                <a:cs typeface="Calibri" panose="020F0502020204030204" pitchFamily="34" charset="0"/>
              </a:rPr>
              <a:t>10,700,000 </a:t>
            </a:r>
            <a:endParaRPr lang="zh-CN" altLang="zh-CN" sz="2000" b="1" dirty="0">
              <a:solidFill>
                <a:srgbClr val="000000"/>
              </a:solidFill>
              <a:effectLst/>
              <a:ea typeface="Kozuka Gothic Pr6N L" panose="020B0200000000000000" pitchFamily="34" charset="-128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47" y="1774929"/>
            <a:ext cx="1266611" cy="126661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757059" y="1774929"/>
            <a:ext cx="2667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dirty="0" err="1">
                <a:solidFill>
                  <a:srgbClr val="000000"/>
                </a:solidFill>
                <a:ea typeface="Kozuka Gothic Pr6N B" panose="020B0800000000000000" pitchFamily="34" charset="-128"/>
                <a:cs typeface="宋体" panose="02010600030101010101" pitchFamily="2" charset="-122"/>
              </a:rPr>
              <a:t>Sina</a:t>
            </a:r>
            <a:r>
              <a:rPr lang="en-US" altLang="zh-CN" sz="2000" b="1" dirty="0">
                <a:solidFill>
                  <a:srgbClr val="000000"/>
                </a:solidFill>
                <a:ea typeface="Kozuka Gothic Pr6N B" panose="020B0800000000000000" pitchFamily="34" charset="-128"/>
                <a:cs typeface="宋体" panose="02010600030101010101" pitchFamily="2" charset="-122"/>
              </a:rPr>
              <a:t> Weibo</a:t>
            </a:r>
            <a:endParaRPr lang="zh-CN" altLang="zh-CN" sz="2000" b="1" dirty="0">
              <a:solidFill>
                <a:srgbClr val="000000"/>
              </a:solidFill>
              <a:effectLst/>
              <a:ea typeface="Kozuka Gothic Pr6N B" panose="020B0800000000000000" pitchFamily="34" charset="-128"/>
              <a:cs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3896399"/>
            <a:ext cx="1269802" cy="126980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917" y="1772887"/>
            <a:ext cx="1269802" cy="126980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757059" y="4242871"/>
            <a:ext cx="29622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dirty="0">
                <a:solidFill>
                  <a:srgbClr val="000000"/>
                </a:solidFill>
                <a:ea typeface="Kozuka Gothic Pr6N L" panose="020B0200000000000000" pitchFamily="34" charset="-128"/>
                <a:cs typeface="宋体" panose="02010600030101010101" pitchFamily="2" charset="-122"/>
              </a:rPr>
              <a:t>Users : </a:t>
            </a:r>
            <a:r>
              <a:rPr lang="en-US" altLang="zh-CN" sz="2000" b="1" dirty="0">
                <a:solidFill>
                  <a:srgbClr val="000000"/>
                </a:solidFill>
                <a:ea typeface="Kozuka Gothic Pr6N L" panose="020B0200000000000000" pitchFamily="34" charset="-128"/>
                <a:cs typeface="Calibri" panose="020F0502020204030204" pitchFamily="34" charset="0"/>
              </a:rPr>
              <a:t>120,000 </a:t>
            </a:r>
            <a:endParaRPr lang="zh-CN" altLang="zh-CN" sz="2000" b="1" dirty="0">
              <a:solidFill>
                <a:srgbClr val="000000"/>
              </a:solidFill>
              <a:ea typeface="Kozuka Gothic Pr6N L" panose="020B0200000000000000" pitchFamily="34" charset="-128"/>
              <a:cs typeface="微软雅黑" panose="020B0503020204020204" pitchFamily="34" charset="-122"/>
            </a:endParaRPr>
          </a:p>
          <a:p>
            <a:pPr>
              <a:spcAft>
                <a:spcPts val="0"/>
              </a:spcAft>
            </a:pPr>
            <a:r>
              <a:rPr lang="en-US" altLang="zh-CN" sz="2000" b="1" dirty="0">
                <a:solidFill>
                  <a:srgbClr val="000000"/>
                </a:solidFill>
                <a:ea typeface="Kozuka Gothic Pr6N L" panose="020B0200000000000000" pitchFamily="34" charset="-128"/>
                <a:cs typeface="宋体" panose="02010600030101010101" pitchFamily="2" charset="-122"/>
              </a:rPr>
              <a:t>Relations : </a:t>
            </a:r>
            <a:r>
              <a:rPr lang="en-US" altLang="zh-CN" sz="2000" b="1" dirty="0">
                <a:solidFill>
                  <a:srgbClr val="000000"/>
                </a:solidFill>
                <a:ea typeface="Kozuka Gothic Pr6N L" panose="020B0200000000000000" pitchFamily="34" charset="-128"/>
                <a:cs typeface="Calibri" panose="020F0502020204030204" pitchFamily="34" charset="0"/>
              </a:rPr>
              <a:t>3,700,000 </a:t>
            </a:r>
            <a:endParaRPr lang="zh-CN" altLang="zh-CN" sz="2000" b="1" dirty="0">
              <a:solidFill>
                <a:srgbClr val="000000"/>
              </a:solidFill>
              <a:ea typeface="Kozuka Gothic Pr6N L" panose="020B0200000000000000" pitchFamily="34" charset="-128"/>
              <a:cs typeface="微软雅黑" panose="020B0503020204020204" pitchFamily="34" charset="-122"/>
            </a:endParaRPr>
          </a:p>
          <a:p>
            <a:r>
              <a:rPr lang="en-US" altLang="zh-CN" sz="2000" b="1" dirty="0">
                <a:ea typeface="Kozuka Gothic Pr6N L" panose="020B0200000000000000" pitchFamily="34" charset="-128"/>
                <a:cs typeface="宋体" panose="02010600030101010101" pitchFamily="2" charset="-122"/>
              </a:rPr>
              <a:t>Check-ins : </a:t>
            </a:r>
            <a:r>
              <a:rPr lang="en-US" altLang="zh-CN" sz="2000" b="1" dirty="0">
                <a:ea typeface="Kozuka Gothic Pr6N L" panose="020B0200000000000000" pitchFamily="34" charset="-128"/>
                <a:cs typeface="Calibri" panose="020F0502020204030204" pitchFamily="34" charset="0"/>
              </a:rPr>
              <a:t>15,500,000 </a:t>
            </a:r>
            <a:endParaRPr lang="zh-CN" altLang="en-US" sz="2000" b="1" dirty="0">
              <a:ea typeface="Kozuka Gothic Pr6N L" panose="020B0200000000000000" pitchFamily="34" charset="-128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757059" y="3896399"/>
            <a:ext cx="1727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dirty="0">
                <a:solidFill>
                  <a:srgbClr val="000000"/>
                </a:solidFill>
                <a:ea typeface="Kozuka Gothic Pr6N B" panose="020B0800000000000000" pitchFamily="34" charset="-128"/>
                <a:cs typeface="宋体" panose="02010600030101010101" pitchFamily="2" charset="-122"/>
              </a:rPr>
              <a:t>Foursquare</a:t>
            </a:r>
            <a:endParaRPr lang="zh-CN" altLang="zh-CN" sz="2000" b="1" dirty="0">
              <a:solidFill>
                <a:srgbClr val="000000"/>
              </a:solidFill>
              <a:effectLst/>
              <a:ea typeface="Kozuka Gothic Pr6N B" panose="020B0800000000000000" pitchFamily="34" charset="-128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88764" y="2118210"/>
            <a:ext cx="30135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ea typeface="Kozuka Gothic Pr6N L" panose="020B0200000000000000" pitchFamily="34" charset="-128"/>
                <a:cs typeface="宋体" panose="02010600030101010101" pitchFamily="2" charset="-122"/>
              </a:rPr>
              <a:t>Tweet in USA </a:t>
            </a:r>
            <a:r>
              <a:rPr lang="en-US" altLang="zh-CN" sz="2000" b="1" dirty="0">
                <a:ea typeface="Kozuka Gothic Pr6N L" panose="020B0200000000000000" pitchFamily="34" charset="-128"/>
                <a:cs typeface="宋体" panose="02010600030101010101" pitchFamily="2" charset="-122"/>
              </a:rPr>
              <a:t>: </a:t>
            </a:r>
            <a:r>
              <a:rPr lang="en-US" altLang="zh-CN" sz="2000" b="1" dirty="0">
                <a:ea typeface="Kozuka Gothic Pr6N L" panose="020B0200000000000000" pitchFamily="34" charset="-128"/>
                <a:cs typeface="Calibri" panose="020F0502020204030204" pitchFamily="34" charset="0"/>
              </a:rPr>
              <a:t>4,200,000</a:t>
            </a:r>
          </a:p>
          <a:p>
            <a:r>
              <a:rPr lang="en-US" altLang="zh-CN" sz="2000" b="1" dirty="0">
                <a:ea typeface="Kozuka Gothic Pr6N L" panose="020B0200000000000000" pitchFamily="34" charset="-128"/>
              </a:rPr>
              <a:t>Tweet in NYC : 584,000</a:t>
            </a:r>
          </a:p>
          <a:p>
            <a:r>
              <a:rPr lang="en-US" altLang="zh-CN" sz="2000" b="1" dirty="0">
                <a:ea typeface="Kozuka Gothic Pr6N L" panose="020B0200000000000000" pitchFamily="34" charset="-128"/>
              </a:rPr>
              <a:t>Tweet in SFO : 463,000</a:t>
            </a:r>
            <a:endParaRPr lang="zh-CN" altLang="en-US" sz="2000" b="1" dirty="0">
              <a:ea typeface="Kozuka Gothic Pr6N L" panose="020B0200000000000000" pitchFamily="34" charset="-128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588764" y="1774929"/>
            <a:ext cx="1727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dirty="0">
                <a:solidFill>
                  <a:srgbClr val="000000"/>
                </a:solidFill>
                <a:ea typeface="Kozuka Gothic Pr6N B" panose="020B0800000000000000" pitchFamily="34" charset="-128"/>
                <a:cs typeface="宋体" panose="02010600030101010101" pitchFamily="2" charset="-122"/>
              </a:rPr>
              <a:t>Twitter</a:t>
            </a:r>
            <a:endParaRPr lang="zh-CN" altLang="zh-CN" sz="2000" b="1" dirty="0">
              <a:solidFill>
                <a:srgbClr val="000000"/>
              </a:solidFill>
              <a:effectLst/>
              <a:ea typeface="Kozuka Gothic Pr6N B" panose="020B0800000000000000" pitchFamily="34" charset="-128"/>
              <a:cs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2855472" y="2118210"/>
            <a:ext cx="1123950" cy="0"/>
          </a:xfrm>
          <a:prstGeom prst="line">
            <a:avLst/>
          </a:prstGeom>
          <a:ln w="28575">
            <a:solidFill>
              <a:srgbClr val="E51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2855472" y="4240299"/>
            <a:ext cx="1123950" cy="0"/>
          </a:xfrm>
          <a:prstGeom prst="line">
            <a:avLst/>
          </a:prstGeom>
          <a:ln w="28575">
            <a:solidFill>
              <a:srgbClr val="4186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665330" y="2118210"/>
            <a:ext cx="752890" cy="0"/>
          </a:xfrm>
          <a:prstGeom prst="line">
            <a:avLst/>
          </a:prstGeom>
          <a:ln w="28575">
            <a:solidFill>
              <a:srgbClr val="4186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665330" y="4519870"/>
            <a:ext cx="2129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dirty="0">
                <a:solidFill>
                  <a:srgbClr val="000000"/>
                </a:solidFill>
                <a:ea typeface="Kozuka Gothic Pr6N L" panose="020B0200000000000000" pitchFamily="34" charset="-128"/>
                <a:cs typeface="宋体" panose="02010600030101010101" pitchFamily="2" charset="-122"/>
              </a:rPr>
              <a:t>Preparing More…</a:t>
            </a:r>
            <a:endParaRPr lang="zh-CN" altLang="zh-CN" sz="2000" b="1" dirty="0">
              <a:solidFill>
                <a:srgbClr val="000000"/>
              </a:solidFill>
              <a:effectLst/>
              <a:ea typeface="Kozuka Gothic Pr6N L" panose="020B0200000000000000" pitchFamily="34" charset="-128"/>
              <a:cs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977A4-1D1D-4B6F-9D4A-C85162ECB21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50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186C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984" y="2678180"/>
            <a:ext cx="6607717" cy="131682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354219" y="2504386"/>
            <a:ext cx="7024524" cy="1676756"/>
          </a:xfrm>
          <a:prstGeom prst="rect">
            <a:avLst/>
          </a:prstGeom>
          <a:noFill/>
          <a:ln w="57150">
            <a:solidFill>
              <a:srgbClr val="55AB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222" y="3581007"/>
            <a:ext cx="610198" cy="6101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948" y="3570944"/>
            <a:ext cx="610198" cy="6101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0" y="3560881"/>
            <a:ext cx="610198" cy="6101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341" y="3044957"/>
            <a:ext cx="610198" cy="6101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29" y="3031934"/>
            <a:ext cx="610198" cy="61019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440" y="2523936"/>
            <a:ext cx="610198" cy="6101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16" y="3581007"/>
            <a:ext cx="610198" cy="6101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797" y="3044957"/>
            <a:ext cx="610198" cy="61019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26" y="2518970"/>
            <a:ext cx="610198" cy="61019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16" y="2524015"/>
            <a:ext cx="610198" cy="61019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90" y="2521961"/>
            <a:ext cx="608926" cy="60892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1" y="3019266"/>
            <a:ext cx="620528" cy="62052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269" y="3046229"/>
            <a:ext cx="608926" cy="60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9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矩形 131">
            <a:extLst>
              <a:ext uri="{FF2B5EF4-FFF2-40B4-BE49-F238E27FC236}">
                <a16:creationId xmlns:a16="http://schemas.microsoft.com/office/drawing/2014/main" xmlns="" id="{39C8A1CD-3620-4061-8DC1-5A28233CF51C}"/>
              </a:ext>
            </a:extLst>
          </p:cNvPr>
          <p:cNvSpPr/>
          <p:nvPr/>
        </p:nvSpPr>
        <p:spPr>
          <a:xfrm>
            <a:off x="-8609" y="14808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357383D5-32CD-4CC2-859C-EC63F4235C8C}"/>
              </a:ext>
            </a:extLst>
          </p:cNvPr>
          <p:cNvSpPr/>
          <p:nvPr/>
        </p:nvSpPr>
        <p:spPr>
          <a:xfrm>
            <a:off x="-1" y="-16647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灯片编号占位符 7">
            <a:extLst>
              <a:ext uri="{FF2B5EF4-FFF2-40B4-BE49-F238E27FC236}">
                <a16:creationId xmlns:a16="http://schemas.microsoft.com/office/drawing/2014/main" xmlns="" id="{1502A299-CE1A-464A-9D60-A28AEE47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1977A4-1D1D-4B6F-9D4A-C85162ECB21B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538BE197-D3B8-4E4A-A736-56269FF216F6}"/>
              </a:ext>
            </a:extLst>
          </p:cNvPr>
          <p:cNvSpPr/>
          <p:nvPr/>
        </p:nvSpPr>
        <p:spPr>
          <a:xfrm>
            <a:off x="-1" y="1858254"/>
            <a:ext cx="12192000" cy="54142"/>
          </a:xfrm>
          <a:prstGeom prst="rect">
            <a:avLst/>
          </a:prstGeom>
          <a:solidFill>
            <a:srgbClr val="55A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xmlns="" id="{73F97EB3-2479-4B87-B9A2-CDEB03222D39}"/>
              </a:ext>
            </a:extLst>
          </p:cNvPr>
          <p:cNvGrpSpPr/>
          <p:nvPr/>
        </p:nvGrpSpPr>
        <p:grpSpPr>
          <a:xfrm>
            <a:off x="268188" y="2047881"/>
            <a:ext cx="2442888" cy="3747673"/>
            <a:chOff x="268189" y="2531076"/>
            <a:chExt cx="2442888" cy="3747673"/>
          </a:xfrm>
        </p:grpSpPr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xmlns="" id="{3B7A5DFA-08BA-4C1C-BD8B-7CE2F8568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622" y="4849739"/>
              <a:ext cx="579081" cy="579081"/>
            </a:xfrm>
            <a:prstGeom prst="rect">
              <a:avLst/>
            </a:prstGeom>
          </p:spPr>
        </p:pic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xmlns="" id="{28DC4B2A-4026-4292-9AC6-9174ED60E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621" y="5654151"/>
              <a:ext cx="579081" cy="579081"/>
            </a:xfrm>
            <a:prstGeom prst="rect">
              <a:avLst/>
            </a:prstGeom>
          </p:spPr>
        </p:pic>
        <p:sp>
          <p:nvSpPr>
            <p:cNvPr id="82" name="矩形 81">
              <a:extLst>
                <a:ext uri="{FF2B5EF4-FFF2-40B4-BE49-F238E27FC236}">
                  <a16:creationId xmlns:a16="http://schemas.microsoft.com/office/drawing/2014/main" xmlns="" id="{18EB5C68-2740-4DCB-90DA-9223D60779BF}"/>
                </a:ext>
              </a:extLst>
            </p:cNvPr>
            <p:cNvSpPr/>
            <p:nvPr/>
          </p:nvSpPr>
          <p:spPr>
            <a:xfrm flipH="1">
              <a:off x="1443913" y="2531076"/>
              <a:ext cx="45720" cy="752758"/>
            </a:xfrm>
            <a:prstGeom prst="rect">
              <a:avLst/>
            </a:prstGeom>
            <a:solidFill>
              <a:srgbClr val="55A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xmlns="" id="{4BAC4E6D-33C7-423C-85DA-EC99B8293CCE}"/>
                </a:ext>
              </a:extLst>
            </p:cNvPr>
            <p:cNvSpPr/>
            <p:nvPr/>
          </p:nvSpPr>
          <p:spPr>
            <a:xfrm>
              <a:off x="268189" y="3265301"/>
              <a:ext cx="2442888" cy="1180192"/>
            </a:xfrm>
            <a:prstGeom prst="rect">
              <a:avLst/>
            </a:prstGeom>
            <a:solidFill>
              <a:srgbClr val="55A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Kozuka Gothic Pro H" panose="020B0800000000000000" pitchFamily="34" charset="-128"/>
                  <a:cs typeface="Times New Roman" panose="02020603050405020304" pitchFamily="18" charset="0"/>
                </a:rPr>
                <a:t>Social Network </a:t>
              </a:r>
            </a:p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Kozuka Gothic Pro H" panose="020B0800000000000000" pitchFamily="34" charset="-128"/>
                  <a:cs typeface="Times New Roman" panose="02020603050405020304" pitchFamily="18" charset="0"/>
                </a:rPr>
                <a:t>(content)</a:t>
              </a: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xmlns="" id="{21F0A008-BF33-4F04-800B-702BC30FB39C}"/>
                </a:ext>
              </a:extLst>
            </p:cNvPr>
            <p:cNvSpPr/>
            <p:nvPr/>
          </p:nvSpPr>
          <p:spPr>
            <a:xfrm>
              <a:off x="275829" y="4794754"/>
              <a:ext cx="2427608" cy="689052"/>
            </a:xfrm>
            <a:prstGeom prst="rect">
              <a:avLst/>
            </a:prstGeom>
            <a:noFill/>
            <a:ln w="38100">
              <a:solidFill>
                <a:srgbClr val="55AB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Kozuka Gothic Pro H" panose="020B0800000000000000" pitchFamily="34" charset="-128"/>
                  <a:cs typeface="Times New Roman" panose="02020603050405020304" pitchFamily="18" charset="0"/>
                </a:rPr>
                <a:t>                  Twitter</a:t>
              </a: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xmlns="" id="{D18E7941-617F-43A3-A70F-51D7EF58AD15}"/>
                </a:ext>
              </a:extLst>
            </p:cNvPr>
            <p:cNvSpPr/>
            <p:nvPr/>
          </p:nvSpPr>
          <p:spPr>
            <a:xfrm>
              <a:off x="275829" y="5589697"/>
              <a:ext cx="2427608" cy="689052"/>
            </a:xfrm>
            <a:prstGeom prst="rect">
              <a:avLst/>
            </a:prstGeom>
            <a:noFill/>
            <a:ln w="38100">
              <a:solidFill>
                <a:srgbClr val="55AB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Kozuka Gothic Pro H" panose="020B0800000000000000" pitchFamily="34" charset="-128"/>
                  <a:cs typeface="Times New Roman" panose="02020603050405020304" pitchFamily="18" charset="0"/>
                </a:rPr>
                <a:t>           </a:t>
              </a:r>
              <a:r>
                <a:rPr lang="en-US" altLang="zh-CN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Kozuka Gothic Pro H" panose="020B0800000000000000" pitchFamily="34" charset="-128"/>
                  <a:cs typeface="Times New Roman" panose="02020603050405020304" pitchFamily="18" charset="0"/>
                </a:rPr>
                <a:t>Sina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Kozuka Gothic Pro H" panose="020B0800000000000000" pitchFamily="34" charset="-128"/>
                  <a:cs typeface="Times New Roman" panose="02020603050405020304" pitchFamily="18" charset="0"/>
                </a:rPr>
                <a:t> Weibo</a:t>
              </a:r>
            </a:p>
          </p:txBody>
        </p: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xmlns="" id="{2454B938-C803-413D-9694-78FA7AC5F046}"/>
                </a:ext>
              </a:extLst>
            </p:cNvPr>
            <p:cNvCxnSpPr/>
            <p:nvPr/>
          </p:nvCxnSpPr>
          <p:spPr>
            <a:xfrm>
              <a:off x="268189" y="4606806"/>
              <a:ext cx="2435248" cy="0"/>
            </a:xfrm>
            <a:prstGeom prst="line">
              <a:avLst/>
            </a:prstGeom>
            <a:ln w="38100">
              <a:solidFill>
                <a:srgbClr val="55ABED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xmlns="" id="{0D5264FE-4DD7-43EC-8147-C44D3074B337}"/>
              </a:ext>
            </a:extLst>
          </p:cNvPr>
          <p:cNvGrpSpPr/>
          <p:nvPr/>
        </p:nvGrpSpPr>
        <p:grpSpPr>
          <a:xfrm>
            <a:off x="3323788" y="2047881"/>
            <a:ext cx="2442888" cy="3747673"/>
            <a:chOff x="3323789" y="2531076"/>
            <a:chExt cx="2442888" cy="3747673"/>
          </a:xfrm>
        </p:grpSpPr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xmlns="" id="{1020725C-DA82-475E-9E18-E1B0FEEA9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9863" y="5646127"/>
              <a:ext cx="594595" cy="594595"/>
            </a:xfrm>
            <a:prstGeom prst="rect">
              <a:avLst/>
            </a:prstGeom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xmlns="" id="{927E6B2A-E3D0-470D-9F10-FE8B63F4E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339" y="4827538"/>
              <a:ext cx="620332" cy="620332"/>
            </a:xfrm>
            <a:prstGeom prst="rect">
              <a:avLst/>
            </a:prstGeom>
          </p:spPr>
        </p:pic>
        <p:sp>
          <p:nvSpPr>
            <p:cNvPr id="90" name="矩形 89">
              <a:extLst>
                <a:ext uri="{FF2B5EF4-FFF2-40B4-BE49-F238E27FC236}">
                  <a16:creationId xmlns:a16="http://schemas.microsoft.com/office/drawing/2014/main" xmlns="" id="{72F07BCA-C731-46E5-91A5-70D4DE98A037}"/>
                </a:ext>
              </a:extLst>
            </p:cNvPr>
            <p:cNvSpPr/>
            <p:nvPr/>
          </p:nvSpPr>
          <p:spPr>
            <a:xfrm flipH="1">
              <a:off x="4517893" y="2531076"/>
              <a:ext cx="45720" cy="752758"/>
            </a:xfrm>
            <a:prstGeom prst="rect">
              <a:avLst/>
            </a:prstGeom>
            <a:solidFill>
              <a:srgbClr val="55A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xmlns="" id="{A3A6E43A-450A-4C9E-A4F1-487C3BFDA5C7}"/>
                </a:ext>
              </a:extLst>
            </p:cNvPr>
            <p:cNvSpPr/>
            <p:nvPr/>
          </p:nvSpPr>
          <p:spPr>
            <a:xfrm>
              <a:off x="3323789" y="3265301"/>
              <a:ext cx="2442888" cy="1180192"/>
            </a:xfrm>
            <a:prstGeom prst="rect">
              <a:avLst/>
            </a:prstGeom>
            <a:solidFill>
              <a:srgbClr val="55A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Kozuka Gothic Pro H" panose="020B0800000000000000" pitchFamily="34" charset="-128"/>
                  <a:cs typeface="Times New Roman" panose="02020603050405020304" pitchFamily="18" charset="0"/>
                </a:rPr>
                <a:t>Location Based Social Network</a:t>
              </a: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xmlns="" id="{C55B2603-9D9E-4376-BF12-B07BB10EC59F}"/>
                </a:ext>
              </a:extLst>
            </p:cNvPr>
            <p:cNvSpPr/>
            <p:nvPr/>
          </p:nvSpPr>
          <p:spPr>
            <a:xfrm>
              <a:off x="3339069" y="4794754"/>
              <a:ext cx="2427608" cy="689052"/>
            </a:xfrm>
            <a:prstGeom prst="rect">
              <a:avLst/>
            </a:prstGeom>
            <a:noFill/>
            <a:ln w="38100">
              <a:solidFill>
                <a:srgbClr val="55AB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Kozuka Gothic Pro H" panose="020B0800000000000000" pitchFamily="34" charset="-128"/>
                  <a:cs typeface="Times New Roman" panose="02020603050405020304" pitchFamily="18" charset="0"/>
                </a:rPr>
                <a:t>           Foursquare</a:t>
              </a: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xmlns="" id="{DB791354-99E6-4F86-938A-690CBE734DD0}"/>
                </a:ext>
              </a:extLst>
            </p:cNvPr>
            <p:cNvSpPr/>
            <p:nvPr/>
          </p:nvSpPr>
          <p:spPr>
            <a:xfrm>
              <a:off x="3339069" y="5589697"/>
              <a:ext cx="2427608" cy="689052"/>
            </a:xfrm>
            <a:prstGeom prst="rect">
              <a:avLst/>
            </a:prstGeom>
            <a:noFill/>
            <a:ln w="38100">
              <a:solidFill>
                <a:srgbClr val="55AB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Kozuka Gothic Pro H" panose="020B0800000000000000" pitchFamily="34" charset="-128"/>
                  <a:cs typeface="Times New Roman" panose="02020603050405020304" pitchFamily="18" charset="0"/>
                </a:rPr>
                <a:t>                      Yelp</a:t>
              </a:r>
            </a:p>
          </p:txBody>
        </p: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xmlns="" id="{CA113226-9C68-47C6-A14E-95A251B60800}"/>
                </a:ext>
              </a:extLst>
            </p:cNvPr>
            <p:cNvCxnSpPr/>
            <p:nvPr/>
          </p:nvCxnSpPr>
          <p:spPr>
            <a:xfrm>
              <a:off x="3331429" y="4606806"/>
              <a:ext cx="2435248" cy="0"/>
            </a:xfrm>
            <a:prstGeom prst="line">
              <a:avLst/>
            </a:prstGeom>
            <a:ln w="38100">
              <a:solidFill>
                <a:srgbClr val="55ABED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xmlns="" id="{637A9462-B4ED-4530-B65A-21A2DAC563B6}"/>
              </a:ext>
            </a:extLst>
          </p:cNvPr>
          <p:cNvGrpSpPr/>
          <p:nvPr/>
        </p:nvGrpSpPr>
        <p:grpSpPr>
          <a:xfrm>
            <a:off x="9444408" y="2047881"/>
            <a:ext cx="2461076" cy="2975783"/>
            <a:chOff x="9444409" y="2531076"/>
            <a:chExt cx="2461076" cy="2975783"/>
          </a:xfrm>
        </p:grpSpPr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xmlns="" id="{BEFA3093-9C0A-4861-961E-2992AC9B8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989" y="4880634"/>
              <a:ext cx="563398" cy="563398"/>
            </a:xfrm>
            <a:prstGeom prst="rect">
              <a:avLst/>
            </a:prstGeom>
          </p:spPr>
        </p:pic>
        <p:sp>
          <p:nvSpPr>
            <p:cNvPr id="97" name="矩形 96">
              <a:extLst>
                <a:ext uri="{FF2B5EF4-FFF2-40B4-BE49-F238E27FC236}">
                  <a16:creationId xmlns:a16="http://schemas.microsoft.com/office/drawing/2014/main" xmlns="" id="{B049E85A-ACEB-4844-AAAD-262472F8DC65}"/>
                </a:ext>
              </a:extLst>
            </p:cNvPr>
            <p:cNvSpPr/>
            <p:nvPr/>
          </p:nvSpPr>
          <p:spPr>
            <a:xfrm flipH="1">
              <a:off x="10665853" y="2531076"/>
              <a:ext cx="45720" cy="752758"/>
            </a:xfrm>
            <a:prstGeom prst="rect">
              <a:avLst/>
            </a:prstGeom>
            <a:solidFill>
              <a:srgbClr val="55A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xmlns="" id="{A9E198EA-73D1-457A-9FE8-BC2EA57DAF68}"/>
                </a:ext>
              </a:extLst>
            </p:cNvPr>
            <p:cNvSpPr/>
            <p:nvPr/>
          </p:nvSpPr>
          <p:spPr>
            <a:xfrm>
              <a:off x="9462597" y="3265301"/>
              <a:ext cx="2442888" cy="1180192"/>
            </a:xfrm>
            <a:prstGeom prst="rect">
              <a:avLst/>
            </a:prstGeom>
            <a:solidFill>
              <a:srgbClr val="55A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Kozuka Gothic Pro H" panose="020B0800000000000000" pitchFamily="34" charset="-128"/>
                  <a:cs typeface="Times New Roman" panose="02020603050405020304" pitchFamily="18" charset="0"/>
                </a:rPr>
                <a:t>Image Related Social Network </a:t>
              </a: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xmlns="" id="{079C3EC7-ED53-4B4C-B526-C34E1BF9EF96}"/>
                </a:ext>
              </a:extLst>
            </p:cNvPr>
            <p:cNvSpPr/>
            <p:nvPr/>
          </p:nvSpPr>
          <p:spPr>
            <a:xfrm>
              <a:off x="9452049" y="4817807"/>
              <a:ext cx="2427608" cy="689052"/>
            </a:xfrm>
            <a:prstGeom prst="rect">
              <a:avLst/>
            </a:prstGeom>
            <a:noFill/>
            <a:ln w="38100">
              <a:solidFill>
                <a:srgbClr val="55AB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Kozuka Gothic Pro H" panose="020B0800000000000000" pitchFamily="34" charset="-128"/>
                  <a:cs typeface="Times New Roman" panose="02020603050405020304" pitchFamily="18" charset="0"/>
                </a:rPr>
                <a:t>             Instagram</a:t>
              </a:r>
            </a:p>
          </p:txBody>
        </p: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xmlns="" id="{8C8B15D1-ADCB-4242-BE85-FD75F0842C81}"/>
                </a:ext>
              </a:extLst>
            </p:cNvPr>
            <p:cNvCxnSpPr/>
            <p:nvPr/>
          </p:nvCxnSpPr>
          <p:spPr>
            <a:xfrm>
              <a:off x="9444409" y="4629859"/>
              <a:ext cx="2435248" cy="0"/>
            </a:xfrm>
            <a:prstGeom prst="line">
              <a:avLst/>
            </a:prstGeom>
            <a:ln w="38100">
              <a:solidFill>
                <a:srgbClr val="55ABED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xmlns="" id="{4D99AC64-8D30-402C-8C17-C76D4AE43422}"/>
              </a:ext>
            </a:extLst>
          </p:cNvPr>
          <p:cNvGrpSpPr/>
          <p:nvPr/>
        </p:nvGrpSpPr>
        <p:grpSpPr>
          <a:xfrm>
            <a:off x="6426888" y="2047881"/>
            <a:ext cx="2450528" cy="2956733"/>
            <a:chOff x="6426889" y="2531076"/>
            <a:chExt cx="2450528" cy="2956733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xmlns="" id="{E9312F51-AE94-4C3E-9BE7-1992DDF39331}"/>
                </a:ext>
              </a:extLst>
            </p:cNvPr>
            <p:cNvSpPr/>
            <p:nvPr/>
          </p:nvSpPr>
          <p:spPr>
            <a:xfrm flipH="1">
              <a:off x="7591873" y="2531076"/>
              <a:ext cx="45720" cy="752758"/>
            </a:xfrm>
            <a:prstGeom prst="rect">
              <a:avLst/>
            </a:prstGeom>
            <a:solidFill>
              <a:srgbClr val="55A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xmlns="" id="{FA747373-3753-4487-99B6-B9440FC0B113}"/>
                </a:ext>
              </a:extLst>
            </p:cNvPr>
            <p:cNvSpPr/>
            <p:nvPr/>
          </p:nvSpPr>
          <p:spPr>
            <a:xfrm>
              <a:off x="6434529" y="3265301"/>
              <a:ext cx="2442888" cy="1180192"/>
            </a:xfrm>
            <a:prstGeom prst="rect">
              <a:avLst/>
            </a:prstGeom>
            <a:solidFill>
              <a:srgbClr val="55A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Kozuka Gothic Pro H" panose="020B0800000000000000" pitchFamily="34" charset="-128"/>
                  <a:cs typeface="Times New Roman" panose="02020603050405020304" pitchFamily="18" charset="0"/>
                </a:rPr>
                <a:t>Event Base</a:t>
              </a:r>
            </a:p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Kozuka Gothic Pro H" panose="020B0800000000000000" pitchFamily="34" charset="-128"/>
                  <a:cs typeface="Times New Roman" panose="02020603050405020304" pitchFamily="18" charset="0"/>
                </a:rPr>
                <a:t> Social Network </a:t>
              </a: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xmlns="" id="{75EE678B-3390-4EA5-A4A5-9984381BC642}"/>
                </a:ext>
              </a:extLst>
            </p:cNvPr>
            <p:cNvSpPr/>
            <p:nvPr/>
          </p:nvSpPr>
          <p:spPr>
            <a:xfrm>
              <a:off x="6434529" y="4798757"/>
              <a:ext cx="2427608" cy="689052"/>
            </a:xfrm>
            <a:prstGeom prst="rect">
              <a:avLst/>
            </a:prstGeom>
            <a:noFill/>
            <a:ln w="38100">
              <a:solidFill>
                <a:srgbClr val="55AB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Kozuka Gothic Pro H" panose="020B0800000000000000" pitchFamily="34" charset="-128"/>
                  <a:cs typeface="Times New Roman" panose="02020603050405020304" pitchFamily="18" charset="0"/>
                </a:rPr>
                <a:t>                 Meetup</a:t>
              </a:r>
            </a:p>
          </p:txBody>
        </p: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xmlns="" id="{A78D7C1A-8E8B-49CC-AB8F-4E212CE63D33}"/>
                </a:ext>
              </a:extLst>
            </p:cNvPr>
            <p:cNvCxnSpPr/>
            <p:nvPr/>
          </p:nvCxnSpPr>
          <p:spPr>
            <a:xfrm>
              <a:off x="6426889" y="4610809"/>
              <a:ext cx="2435248" cy="0"/>
            </a:xfrm>
            <a:prstGeom prst="line">
              <a:avLst/>
            </a:prstGeom>
            <a:ln w="38100">
              <a:solidFill>
                <a:srgbClr val="55ABED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xmlns="" id="{EE276756-FA21-4E60-BB72-6B488D207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574" y="4849738"/>
              <a:ext cx="579081" cy="579081"/>
            </a:xfrm>
            <a:prstGeom prst="rect">
              <a:avLst/>
            </a:prstGeom>
          </p:spPr>
        </p:pic>
      </p:grpSp>
      <p:sp>
        <p:nvSpPr>
          <p:cNvPr id="124" name="矩形 123">
            <a:extLst>
              <a:ext uri="{FF2B5EF4-FFF2-40B4-BE49-F238E27FC236}">
                <a16:creationId xmlns:a16="http://schemas.microsoft.com/office/drawing/2014/main" xmlns="" id="{787EE3DD-9AF9-4F51-86AE-914158DEC73E}"/>
              </a:ext>
            </a:extLst>
          </p:cNvPr>
          <p:cNvSpPr/>
          <p:nvPr/>
        </p:nvSpPr>
        <p:spPr>
          <a:xfrm>
            <a:off x="4517892" y="1359322"/>
            <a:ext cx="30587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Kozuka Gothic Pr6N H" panose="020B0800000000000000" pitchFamily="34" charset="-128"/>
                <a:cs typeface="Times New Roman" panose="02020603050405020304" pitchFamily="18" charset="0"/>
              </a:rPr>
              <a:t>Research Platform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5" name="图片 124" descr="图片包含 天空&#10;&#10;已生成高可信度的说明">
            <a:extLst>
              <a:ext uri="{FF2B5EF4-FFF2-40B4-BE49-F238E27FC236}">
                <a16:creationId xmlns:a16="http://schemas.microsoft.com/office/drawing/2014/main" xmlns="" id="{3172DB18-FA9F-49B3-9408-31838B83C23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4" y="2290843"/>
            <a:ext cx="519898" cy="437266"/>
          </a:xfrm>
          <a:prstGeom prst="rect">
            <a:avLst/>
          </a:pr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xmlns="" id="{27EC1ECC-ECB6-44EB-B48A-40C80A52EC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882" y="2258886"/>
            <a:ext cx="400860" cy="485807"/>
          </a:xfrm>
          <a:prstGeom prst="rect">
            <a:avLst/>
          </a:prstGeom>
        </p:spPr>
      </p:pic>
      <p:pic>
        <p:nvPicPr>
          <p:cNvPr id="127" name="图片 126" descr="图片包含 天空, 标牌&#10;&#10;已生成极高可信度的说明">
            <a:extLst>
              <a:ext uri="{FF2B5EF4-FFF2-40B4-BE49-F238E27FC236}">
                <a16:creationId xmlns:a16="http://schemas.microsoft.com/office/drawing/2014/main" xmlns="" id="{35D7B564-8426-4D5D-A451-A228B0EE23C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760" y="2289608"/>
            <a:ext cx="354833" cy="354833"/>
          </a:xfrm>
          <a:prstGeom prst="rect">
            <a:avLst/>
          </a:prstGeom>
        </p:spPr>
      </p:pic>
      <p:pic>
        <p:nvPicPr>
          <p:cNvPr id="128" name="图片 127" descr="图片包含 物体&#10;&#10;已生成高可信度的说明">
            <a:extLst>
              <a:ext uri="{FF2B5EF4-FFF2-40B4-BE49-F238E27FC236}">
                <a16:creationId xmlns:a16="http://schemas.microsoft.com/office/drawing/2014/main" xmlns="" id="{6F8F4EDA-A8E0-4382-AAF5-64FF40BDB5C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872" y="2294177"/>
            <a:ext cx="590901" cy="379790"/>
          </a:xfrm>
          <a:prstGeom prst="rect">
            <a:avLst/>
          </a:prstGeom>
          <a:noFill/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B59D9162-6646-479C-BC18-8E6624433CE8}"/>
              </a:ext>
            </a:extLst>
          </p:cNvPr>
          <p:cNvSpPr txBox="1"/>
          <p:nvPr/>
        </p:nvSpPr>
        <p:spPr>
          <a:xfrm>
            <a:off x="-118712" y="413749"/>
            <a:ext cx="195090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9405E"/>
                </a:solidFill>
                <a:latin typeface="+mj-lt"/>
                <a:ea typeface="Kozuka Gothic Pro H" panose="020B0800000000000000" pitchFamily="34" charset="-128"/>
              </a:rPr>
              <a:t>Search</a:t>
            </a:r>
            <a:endParaRPr lang="zh-CN" altLang="en-US" sz="2400" b="1" dirty="0">
              <a:solidFill>
                <a:srgbClr val="09405E"/>
              </a:solidFill>
              <a:latin typeface="+mj-lt"/>
              <a:ea typeface="Kozuka Gothic Pro H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185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357383D5-32CD-4CC2-859C-EC63F4235C8C}"/>
              </a:ext>
            </a:extLst>
          </p:cNvPr>
          <p:cNvSpPr/>
          <p:nvPr/>
        </p:nvSpPr>
        <p:spPr>
          <a:xfrm>
            <a:off x="-8609" y="14808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灯片编号占位符 7">
            <a:extLst>
              <a:ext uri="{FF2B5EF4-FFF2-40B4-BE49-F238E27FC236}">
                <a16:creationId xmlns:a16="http://schemas.microsoft.com/office/drawing/2014/main" xmlns="" id="{BD9B35C1-E3F0-4843-BF2A-D5D21A7A6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1977A4-1D1D-4B6F-9D4A-C85162ECB21B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xmlns="" id="{0B6744C5-917C-45BC-8FB3-D7FCE1EDE907}"/>
              </a:ext>
            </a:extLst>
          </p:cNvPr>
          <p:cNvSpPr/>
          <p:nvPr/>
        </p:nvSpPr>
        <p:spPr>
          <a:xfrm>
            <a:off x="856740" y="1761281"/>
            <a:ext cx="2564614" cy="2564614"/>
          </a:xfrm>
          <a:prstGeom prst="ellipse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xmlns="" id="{0FEAB048-56DF-42C6-843C-7888F32681B6}"/>
              </a:ext>
            </a:extLst>
          </p:cNvPr>
          <p:cNvSpPr/>
          <p:nvPr/>
        </p:nvSpPr>
        <p:spPr>
          <a:xfrm>
            <a:off x="3418076" y="1742498"/>
            <a:ext cx="2564614" cy="2564614"/>
          </a:xfrm>
          <a:prstGeom prst="ellipse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xmlns="" id="{A40F5D56-1EEA-438A-9DB7-B7153C586035}"/>
              </a:ext>
            </a:extLst>
          </p:cNvPr>
          <p:cNvSpPr/>
          <p:nvPr/>
        </p:nvSpPr>
        <p:spPr>
          <a:xfrm>
            <a:off x="5985968" y="1761281"/>
            <a:ext cx="2564614" cy="2564614"/>
          </a:xfrm>
          <a:prstGeom prst="ellipse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xmlns="" id="{ED1A4522-F7FA-46A8-9A71-2D2B74A1F405}"/>
              </a:ext>
            </a:extLst>
          </p:cNvPr>
          <p:cNvSpPr/>
          <p:nvPr/>
        </p:nvSpPr>
        <p:spPr>
          <a:xfrm>
            <a:off x="8550582" y="1761281"/>
            <a:ext cx="2564614" cy="2564614"/>
          </a:xfrm>
          <a:prstGeom prst="ellipse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60">
            <a:extLst>
              <a:ext uri="{FF2B5EF4-FFF2-40B4-BE49-F238E27FC236}">
                <a16:creationId xmlns:a16="http://schemas.microsoft.com/office/drawing/2014/main" xmlns="" id="{ADD2B685-E1B1-479C-B728-A503B7E544EB}"/>
              </a:ext>
            </a:extLst>
          </p:cNvPr>
          <p:cNvSpPr/>
          <p:nvPr/>
        </p:nvSpPr>
        <p:spPr>
          <a:xfrm>
            <a:off x="856740" y="1750835"/>
            <a:ext cx="2564614" cy="1282307"/>
          </a:xfrm>
          <a:custGeom>
            <a:avLst/>
            <a:gdLst>
              <a:gd name="connsiteX0" fmla="*/ 0 w 2564614"/>
              <a:gd name="connsiteY0" fmla="*/ 1282307 h 2564614"/>
              <a:gd name="connsiteX1" fmla="*/ 1282307 w 2564614"/>
              <a:gd name="connsiteY1" fmla="*/ 0 h 2564614"/>
              <a:gd name="connsiteX2" fmla="*/ 2564614 w 2564614"/>
              <a:gd name="connsiteY2" fmla="*/ 1282307 h 2564614"/>
              <a:gd name="connsiteX3" fmla="*/ 1282307 w 2564614"/>
              <a:gd name="connsiteY3" fmla="*/ 2564614 h 2564614"/>
              <a:gd name="connsiteX4" fmla="*/ 0 w 2564614"/>
              <a:gd name="connsiteY4" fmla="*/ 1282307 h 2564614"/>
              <a:gd name="connsiteX0" fmla="*/ 0 w 2564614"/>
              <a:gd name="connsiteY0" fmla="*/ 1282307 h 2564614"/>
              <a:gd name="connsiteX1" fmla="*/ 1282307 w 2564614"/>
              <a:gd name="connsiteY1" fmla="*/ 0 h 2564614"/>
              <a:gd name="connsiteX2" fmla="*/ 2564614 w 2564614"/>
              <a:gd name="connsiteY2" fmla="*/ 1282307 h 2564614"/>
              <a:gd name="connsiteX3" fmla="*/ 1282307 w 2564614"/>
              <a:gd name="connsiteY3" fmla="*/ 2564614 h 2564614"/>
              <a:gd name="connsiteX4" fmla="*/ 91440 w 2564614"/>
              <a:gd name="connsiteY4" fmla="*/ 1373747 h 2564614"/>
              <a:gd name="connsiteX0" fmla="*/ 0 w 2564614"/>
              <a:gd name="connsiteY0" fmla="*/ 1282307 h 2564614"/>
              <a:gd name="connsiteX1" fmla="*/ 1282307 w 2564614"/>
              <a:gd name="connsiteY1" fmla="*/ 0 h 2564614"/>
              <a:gd name="connsiteX2" fmla="*/ 2564614 w 2564614"/>
              <a:gd name="connsiteY2" fmla="*/ 1282307 h 2564614"/>
              <a:gd name="connsiteX3" fmla="*/ 1282307 w 2564614"/>
              <a:gd name="connsiteY3" fmla="*/ 2564614 h 2564614"/>
              <a:gd name="connsiteX0" fmla="*/ 0 w 2564614"/>
              <a:gd name="connsiteY0" fmla="*/ 1282307 h 1282307"/>
              <a:gd name="connsiteX1" fmla="*/ 1282307 w 2564614"/>
              <a:gd name="connsiteY1" fmla="*/ 0 h 1282307"/>
              <a:gd name="connsiteX2" fmla="*/ 2564614 w 2564614"/>
              <a:gd name="connsiteY2" fmla="*/ 1282307 h 128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4614" h="1282307">
                <a:moveTo>
                  <a:pt x="0" y="1282307"/>
                </a:moveTo>
                <a:cubicBezTo>
                  <a:pt x="0" y="574108"/>
                  <a:pt x="574108" y="0"/>
                  <a:pt x="1282307" y="0"/>
                </a:cubicBezTo>
                <a:cubicBezTo>
                  <a:pt x="1990506" y="0"/>
                  <a:pt x="2564614" y="574108"/>
                  <a:pt x="2564614" y="1282307"/>
                </a:cubicBezTo>
              </a:path>
            </a:pathLst>
          </a:custGeom>
          <a:noFill/>
          <a:ln w="57150">
            <a:solidFill>
              <a:srgbClr val="55AB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60">
            <a:extLst>
              <a:ext uri="{FF2B5EF4-FFF2-40B4-BE49-F238E27FC236}">
                <a16:creationId xmlns:a16="http://schemas.microsoft.com/office/drawing/2014/main" xmlns="" id="{81926777-40D4-4810-BF0D-C0C73467FEA6}"/>
              </a:ext>
            </a:extLst>
          </p:cNvPr>
          <p:cNvSpPr/>
          <p:nvPr/>
        </p:nvSpPr>
        <p:spPr>
          <a:xfrm>
            <a:off x="5985968" y="1761281"/>
            <a:ext cx="2564614" cy="1282307"/>
          </a:xfrm>
          <a:custGeom>
            <a:avLst/>
            <a:gdLst>
              <a:gd name="connsiteX0" fmla="*/ 0 w 2564614"/>
              <a:gd name="connsiteY0" fmla="*/ 1282307 h 2564614"/>
              <a:gd name="connsiteX1" fmla="*/ 1282307 w 2564614"/>
              <a:gd name="connsiteY1" fmla="*/ 0 h 2564614"/>
              <a:gd name="connsiteX2" fmla="*/ 2564614 w 2564614"/>
              <a:gd name="connsiteY2" fmla="*/ 1282307 h 2564614"/>
              <a:gd name="connsiteX3" fmla="*/ 1282307 w 2564614"/>
              <a:gd name="connsiteY3" fmla="*/ 2564614 h 2564614"/>
              <a:gd name="connsiteX4" fmla="*/ 0 w 2564614"/>
              <a:gd name="connsiteY4" fmla="*/ 1282307 h 2564614"/>
              <a:gd name="connsiteX0" fmla="*/ 0 w 2564614"/>
              <a:gd name="connsiteY0" fmla="*/ 1282307 h 2564614"/>
              <a:gd name="connsiteX1" fmla="*/ 1282307 w 2564614"/>
              <a:gd name="connsiteY1" fmla="*/ 0 h 2564614"/>
              <a:gd name="connsiteX2" fmla="*/ 2564614 w 2564614"/>
              <a:gd name="connsiteY2" fmla="*/ 1282307 h 2564614"/>
              <a:gd name="connsiteX3" fmla="*/ 1282307 w 2564614"/>
              <a:gd name="connsiteY3" fmla="*/ 2564614 h 2564614"/>
              <a:gd name="connsiteX4" fmla="*/ 91440 w 2564614"/>
              <a:gd name="connsiteY4" fmla="*/ 1373747 h 2564614"/>
              <a:gd name="connsiteX0" fmla="*/ 0 w 2564614"/>
              <a:gd name="connsiteY0" fmla="*/ 1282307 h 2564614"/>
              <a:gd name="connsiteX1" fmla="*/ 1282307 w 2564614"/>
              <a:gd name="connsiteY1" fmla="*/ 0 h 2564614"/>
              <a:gd name="connsiteX2" fmla="*/ 2564614 w 2564614"/>
              <a:gd name="connsiteY2" fmla="*/ 1282307 h 2564614"/>
              <a:gd name="connsiteX3" fmla="*/ 1282307 w 2564614"/>
              <a:gd name="connsiteY3" fmla="*/ 2564614 h 2564614"/>
              <a:gd name="connsiteX0" fmla="*/ 0 w 2564614"/>
              <a:gd name="connsiteY0" fmla="*/ 1282307 h 1282307"/>
              <a:gd name="connsiteX1" fmla="*/ 1282307 w 2564614"/>
              <a:gd name="connsiteY1" fmla="*/ 0 h 1282307"/>
              <a:gd name="connsiteX2" fmla="*/ 2564614 w 2564614"/>
              <a:gd name="connsiteY2" fmla="*/ 1282307 h 128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4614" h="1282307">
                <a:moveTo>
                  <a:pt x="0" y="1282307"/>
                </a:moveTo>
                <a:cubicBezTo>
                  <a:pt x="0" y="574108"/>
                  <a:pt x="574108" y="0"/>
                  <a:pt x="1282307" y="0"/>
                </a:cubicBezTo>
                <a:cubicBezTo>
                  <a:pt x="1990506" y="0"/>
                  <a:pt x="2564614" y="574108"/>
                  <a:pt x="2564614" y="1282307"/>
                </a:cubicBezTo>
              </a:path>
            </a:pathLst>
          </a:custGeom>
          <a:noFill/>
          <a:ln w="57150">
            <a:solidFill>
              <a:srgbClr val="55AB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xmlns="" id="{038ABB6B-3A69-4FF2-BEB2-F92C805E9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808" y="2289922"/>
            <a:ext cx="773150" cy="71258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xmlns="" id="{40779C21-8249-47C4-A144-44DB7D8CA4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599" y="2294761"/>
            <a:ext cx="712580" cy="71258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xmlns="" id="{1B2024F6-79EB-432E-96A2-A32DF76AB4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57" y="2245301"/>
            <a:ext cx="712580" cy="712580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xmlns="" id="{2275AE6F-988C-4B02-BD54-16DEF0CBAF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985" y="2337321"/>
            <a:ext cx="716144" cy="712580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B3659142-5091-4BB5-987C-DCC517AEDA34}"/>
              </a:ext>
            </a:extLst>
          </p:cNvPr>
          <p:cNvSpPr/>
          <p:nvPr/>
        </p:nvSpPr>
        <p:spPr>
          <a:xfrm>
            <a:off x="1299520" y="3108761"/>
            <a:ext cx="17690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ea typeface="Kozuka Gothic Pro L" panose="020B0200000000000000" pitchFamily="34" charset="-128"/>
              </a:rPr>
              <a:t>Understand Social Network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xmlns="" id="{AC3D01B8-74B6-4C87-BE94-A43F074B6DC4}"/>
              </a:ext>
            </a:extLst>
          </p:cNvPr>
          <p:cNvSpPr/>
          <p:nvPr/>
        </p:nvSpPr>
        <p:spPr>
          <a:xfrm>
            <a:off x="3759549" y="3245722"/>
            <a:ext cx="1964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ea typeface="Kozuka Gothic Pro L" panose="020B0200000000000000" pitchFamily="34" charset="-128"/>
              </a:rPr>
              <a:t>Understand User </a:t>
            </a:r>
            <a:endParaRPr lang="zh-CN" altLang="en-US" dirty="0">
              <a:ea typeface="Kozuka Gothic Pro L" panose="020B0200000000000000" pitchFamily="34" charset="-128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xmlns="" id="{632DA654-4233-4A3C-A80A-975D32483ED5}"/>
              </a:ext>
            </a:extLst>
          </p:cNvPr>
          <p:cNvSpPr/>
          <p:nvPr/>
        </p:nvSpPr>
        <p:spPr>
          <a:xfrm>
            <a:off x="6358519" y="3125077"/>
            <a:ext cx="181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ea typeface="Kozuka Gothic Pro L" panose="020B0200000000000000" pitchFamily="34" charset="-128"/>
              </a:rPr>
              <a:t>Understand Information </a:t>
            </a:r>
            <a:endParaRPr lang="zh-CN" altLang="en-US" dirty="0">
              <a:ea typeface="Kozuka Gothic Pro L" panose="020B0200000000000000" pitchFamily="34" charset="-128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xmlns="" id="{4DA11618-82D3-4417-8211-CDAB2B87BF0D}"/>
              </a:ext>
            </a:extLst>
          </p:cNvPr>
          <p:cNvSpPr/>
          <p:nvPr/>
        </p:nvSpPr>
        <p:spPr>
          <a:xfrm>
            <a:off x="9023683" y="3244552"/>
            <a:ext cx="1704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ea typeface="Kozuka Gothic Pro L" panose="020B0200000000000000" pitchFamily="34" charset="-128"/>
              </a:rPr>
              <a:t>Provide Service </a:t>
            </a:r>
            <a:endParaRPr lang="zh-CN" altLang="en-US" dirty="0">
              <a:ea typeface="Kozuka Gothic Pro L" panose="020B0200000000000000" pitchFamily="34" charset="-128"/>
            </a:endParaRPr>
          </a:p>
        </p:txBody>
      </p:sp>
      <p:sp>
        <p:nvSpPr>
          <p:cNvPr id="65" name="椭圆 61">
            <a:extLst>
              <a:ext uri="{FF2B5EF4-FFF2-40B4-BE49-F238E27FC236}">
                <a16:creationId xmlns:a16="http://schemas.microsoft.com/office/drawing/2014/main" xmlns="" id="{F6232DCB-D875-41F1-B729-3AF5FF77E5D8}"/>
              </a:ext>
            </a:extLst>
          </p:cNvPr>
          <p:cNvSpPr/>
          <p:nvPr/>
        </p:nvSpPr>
        <p:spPr>
          <a:xfrm>
            <a:off x="8550582" y="3043588"/>
            <a:ext cx="2564614" cy="1282307"/>
          </a:xfrm>
          <a:custGeom>
            <a:avLst/>
            <a:gdLst>
              <a:gd name="connsiteX0" fmla="*/ 0 w 2564614"/>
              <a:gd name="connsiteY0" fmla="*/ 1282307 h 2564614"/>
              <a:gd name="connsiteX1" fmla="*/ 1282307 w 2564614"/>
              <a:gd name="connsiteY1" fmla="*/ 0 h 2564614"/>
              <a:gd name="connsiteX2" fmla="*/ 2564614 w 2564614"/>
              <a:gd name="connsiteY2" fmla="*/ 1282307 h 2564614"/>
              <a:gd name="connsiteX3" fmla="*/ 1282307 w 2564614"/>
              <a:gd name="connsiteY3" fmla="*/ 2564614 h 2564614"/>
              <a:gd name="connsiteX4" fmla="*/ 0 w 2564614"/>
              <a:gd name="connsiteY4" fmla="*/ 1282307 h 2564614"/>
              <a:gd name="connsiteX0" fmla="*/ 1282307 w 2564614"/>
              <a:gd name="connsiteY0" fmla="*/ 0 h 2564614"/>
              <a:gd name="connsiteX1" fmla="*/ 2564614 w 2564614"/>
              <a:gd name="connsiteY1" fmla="*/ 1282307 h 2564614"/>
              <a:gd name="connsiteX2" fmla="*/ 1282307 w 2564614"/>
              <a:gd name="connsiteY2" fmla="*/ 2564614 h 2564614"/>
              <a:gd name="connsiteX3" fmla="*/ 0 w 2564614"/>
              <a:gd name="connsiteY3" fmla="*/ 1282307 h 2564614"/>
              <a:gd name="connsiteX4" fmla="*/ 1373747 w 2564614"/>
              <a:gd name="connsiteY4" fmla="*/ 91440 h 2564614"/>
              <a:gd name="connsiteX0" fmla="*/ 1282307 w 2564614"/>
              <a:gd name="connsiteY0" fmla="*/ 0 h 2564614"/>
              <a:gd name="connsiteX1" fmla="*/ 2564614 w 2564614"/>
              <a:gd name="connsiteY1" fmla="*/ 1282307 h 2564614"/>
              <a:gd name="connsiteX2" fmla="*/ 1282307 w 2564614"/>
              <a:gd name="connsiteY2" fmla="*/ 2564614 h 2564614"/>
              <a:gd name="connsiteX3" fmla="*/ 0 w 2564614"/>
              <a:gd name="connsiteY3" fmla="*/ 1282307 h 2564614"/>
              <a:gd name="connsiteX0" fmla="*/ 2564614 w 2564614"/>
              <a:gd name="connsiteY0" fmla="*/ 0 h 1282307"/>
              <a:gd name="connsiteX1" fmla="*/ 1282307 w 2564614"/>
              <a:gd name="connsiteY1" fmla="*/ 1282307 h 1282307"/>
              <a:gd name="connsiteX2" fmla="*/ 0 w 2564614"/>
              <a:gd name="connsiteY2" fmla="*/ 0 h 128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4614" h="1282307">
                <a:moveTo>
                  <a:pt x="2564614" y="0"/>
                </a:moveTo>
                <a:cubicBezTo>
                  <a:pt x="2564614" y="708199"/>
                  <a:pt x="1990506" y="1282307"/>
                  <a:pt x="1282307" y="1282307"/>
                </a:cubicBezTo>
                <a:cubicBezTo>
                  <a:pt x="574108" y="1282307"/>
                  <a:pt x="0" y="708199"/>
                  <a:pt x="0" y="0"/>
                </a:cubicBezTo>
              </a:path>
            </a:pathLst>
          </a:custGeom>
          <a:noFill/>
          <a:ln w="57150">
            <a:solidFill>
              <a:srgbClr val="55AB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67" name="椭圆 61">
            <a:extLst>
              <a:ext uri="{FF2B5EF4-FFF2-40B4-BE49-F238E27FC236}">
                <a16:creationId xmlns:a16="http://schemas.microsoft.com/office/drawing/2014/main" xmlns="" id="{8DCBB0FC-8FA0-42EB-9187-02A00E886923}"/>
              </a:ext>
            </a:extLst>
          </p:cNvPr>
          <p:cNvSpPr/>
          <p:nvPr/>
        </p:nvSpPr>
        <p:spPr>
          <a:xfrm>
            <a:off x="3421354" y="3005852"/>
            <a:ext cx="2564614" cy="1282307"/>
          </a:xfrm>
          <a:custGeom>
            <a:avLst/>
            <a:gdLst>
              <a:gd name="connsiteX0" fmla="*/ 0 w 2564614"/>
              <a:gd name="connsiteY0" fmla="*/ 1282307 h 2564614"/>
              <a:gd name="connsiteX1" fmla="*/ 1282307 w 2564614"/>
              <a:gd name="connsiteY1" fmla="*/ 0 h 2564614"/>
              <a:gd name="connsiteX2" fmla="*/ 2564614 w 2564614"/>
              <a:gd name="connsiteY2" fmla="*/ 1282307 h 2564614"/>
              <a:gd name="connsiteX3" fmla="*/ 1282307 w 2564614"/>
              <a:gd name="connsiteY3" fmla="*/ 2564614 h 2564614"/>
              <a:gd name="connsiteX4" fmla="*/ 0 w 2564614"/>
              <a:gd name="connsiteY4" fmla="*/ 1282307 h 2564614"/>
              <a:gd name="connsiteX0" fmla="*/ 1282307 w 2564614"/>
              <a:gd name="connsiteY0" fmla="*/ 0 h 2564614"/>
              <a:gd name="connsiteX1" fmla="*/ 2564614 w 2564614"/>
              <a:gd name="connsiteY1" fmla="*/ 1282307 h 2564614"/>
              <a:gd name="connsiteX2" fmla="*/ 1282307 w 2564614"/>
              <a:gd name="connsiteY2" fmla="*/ 2564614 h 2564614"/>
              <a:gd name="connsiteX3" fmla="*/ 0 w 2564614"/>
              <a:gd name="connsiteY3" fmla="*/ 1282307 h 2564614"/>
              <a:gd name="connsiteX4" fmla="*/ 1373747 w 2564614"/>
              <a:gd name="connsiteY4" fmla="*/ 91440 h 2564614"/>
              <a:gd name="connsiteX0" fmla="*/ 1282307 w 2564614"/>
              <a:gd name="connsiteY0" fmla="*/ 0 h 2564614"/>
              <a:gd name="connsiteX1" fmla="*/ 2564614 w 2564614"/>
              <a:gd name="connsiteY1" fmla="*/ 1282307 h 2564614"/>
              <a:gd name="connsiteX2" fmla="*/ 1282307 w 2564614"/>
              <a:gd name="connsiteY2" fmla="*/ 2564614 h 2564614"/>
              <a:gd name="connsiteX3" fmla="*/ 0 w 2564614"/>
              <a:gd name="connsiteY3" fmla="*/ 1282307 h 2564614"/>
              <a:gd name="connsiteX0" fmla="*/ 2564614 w 2564614"/>
              <a:gd name="connsiteY0" fmla="*/ 0 h 1282307"/>
              <a:gd name="connsiteX1" fmla="*/ 1282307 w 2564614"/>
              <a:gd name="connsiteY1" fmla="*/ 1282307 h 1282307"/>
              <a:gd name="connsiteX2" fmla="*/ 0 w 2564614"/>
              <a:gd name="connsiteY2" fmla="*/ 0 h 128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4614" h="1282307">
                <a:moveTo>
                  <a:pt x="2564614" y="0"/>
                </a:moveTo>
                <a:cubicBezTo>
                  <a:pt x="2564614" y="708199"/>
                  <a:pt x="1990506" y="1282307"/>
                  <a:pt x="1282307" y="1282307"/>
                </a:cubicBezTo>
                <a:cubicBezTo>
                  <a:pt x="574108" y="1282307"/>
                  <a:pt x="0" y="708199"/>
                  <a:pt x="0" y="0"/>
                </a:cubicBezTo>
              </a:path>
            </a:pathLst>
          </a:custGeom>
          <a:noFill/>
          <a:ln w="57150">
            <a:solidFill>
              <a:srgbClr val="55AB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xmlns="" id="{5190CA0D-A790-4CE0-83A2-AEC9B4EFB21D}"/>
              </a:ext>
            </a:extLst>
          </p:cNvPr>
          <p:cNvSpPr/>
          <p:nvPr/>
        </p:nvSpPr>
        <p:spPr>
          <a:xfrm>
            <a:off x="2122522" y="456910"/>
            <a:ext cx="90619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  <a:ea typeface="Kozuka Gothic Pro H" panose="020B0800000000000000" pitchFamily="34" charset="-128"/>
              </a:rPr>
              <a:t>What we can do in social network with 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Kozuka Gothic Pro H" panose="020B0800000000000000" pitchFamily="34" charset="-128"/>
              </a:rPr>
              <a:t>Data Analysis</a:t>
            </a:r>
          </a:p>
          <a:p>
            <a:pPr algn="r"/>
            <a:r>
              <a:rPr lang="en-US" altLang="zh-CN" sz="2400" b="1" dirty="0">
                <a:solidFill>
                  <a:srgbClr val="55ABED"/>
                </a:solidFill>
                <a:latin typeface="+mj-lt"/>
                <a:ea typeface="Kozuka Gothic Pro H" panose="020B0800000000000000" pitchFamily="34" charset="-128"/>
              </a:rPr>
              <a:t> </a:t>
            </a:r>
            <a:r>
              <a:rPr lang="en-US" altLang="zh-CN" sz="2400" b="1" dirty="0">
                <a:latin typeface="+mj-lt"/>
                <a:ea typeface="Kozuka Gothic Pro H" panose="020B0800000000000000" pitchFamily="34" charset="-128"/>
              </a:rPr>
              <a:t>– Examples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xmlns="" id="{A95C3034-0065-45DA-8D60-97600E8FC722}"/>
              </a:ext>
            </a:extLst>
          </p:cNvPr>
          <p:cNvSpPr/>
          <p:nvPr/>
        </p:nvSpPr>
        <p:spPr>
          <a:xfrm>
            <a:off x="3528003" y="4501021"/>
            <a:ext cx="25331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ea typeface="Kozuka Gothic Pr6N L" panose="020B0200000000000000" pitchFamily="34" charset="-128"/>
              </a:rPr>
              <a:t>e.g.</a:t>
            </a:r>
          </a:p>
          <a:p>
            <a:r>
              <a:rPr lang="en-US" altLang="zh-CN" sz="1600" dirty="0">
                <a:ea typeface="Kozuka Gothic Pr6N L" panose="020B0200000000000000" pitchFamily="34" charset="-128"/>
              </a:rPr>
              <a:t>Discover behavior pattern</a:t>
            </a:r>
          </a:p>
          <a:p>
            <a:r>
              <a:rPr lang="en-US" altLang="zh-CN" sz="1600" dirty="0">
                <a:ea typeface="Kozuka Gothic Pr6N L" panose="020B0200000000000000" pitchFamily="34" charset="-128"/>
              </a:rPr>
              <a:t>Predict user behavior</a:t>
            </a:r>
          </a:p>
          <a:p>
            <a:r>
              <a:rPr lang="en-US" altLang="zh-CN" sz="1600" dirty="0">
                <a:ea typeface="Kozuka Gothic Pr6N L" panose="020B0200000000000000" pitchFamily="34" charset="-128"/>
              </a:rPr>
              <a:t>Detect community </a:t>
            </a:r>
          </a:p>
          <a:p>
            <a:r>
              <a:rPr lang="en-US" altLang="zh-CN" sz="1600" dirty="0">
                <a:ea typeface="Kozuka Gothic Pr6N L" panose="020B0200000000000000" pitchFamily="34" charset="-128"/>
              </a:rPr>
              <a:t>…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xmlns="" id="{7797F2B0-D7EE-4C32-B1CA-45121F29EF11}"/>
              </a:ext>
            </a:extLst>
          </p:cNvPr>
          <p:cNvSpPr/>
          <p:nvPr/>
        </p:nvSpPr>
        <p:spPr>
          <a:xfrm>
            <a:off x="6192070" y="4501021"/>
            <a:ext cx="26232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ea typeface="Kozuka Gothic Pr6N L" panose="020B0200000000000000" pitchFamily="34" charset="-128"/>
              </a:rPr>
              <a:t>e.g.</a:t>
            </a:r>
          </a:p>
          <a:p>
            <a:r>
              <a:rPr lang="en-US" altLang="zh-CN" sz="1600" dirty="0">
                <a:ea typeface="Kozuka Gothic Pr6N L" panose="020B0200000000000000" pitchFamily="34" charset="-128"/>
              </a:rPr>
              <a:t>Detect topic </a:t>
            </a:r>
          </a:p>
          <a:p>
            <a:r>
              <a:rPr lang="en-US" altLang="zh-CN" sz="1600" dirty="0">
                <a:ea typeface="Kozuka Gothic Pr6N L" panose="020B0200000000000000" pitchFamily="34" charset="-128"/>
              </a:rPr>
              <a:t>Discover influential user </a:t>
            </a:r>
          </a:p>
          <a:p>
            <a:r>
              <a:rPr lang="en-US" altLang="zh-CN" sz="1600" dirty="0">
                <a:ea typeface="Kozuka Gothic Pr6N L" panose="020B0200000000000000" pitchFamily="34" charset="-128"/>
              </a:rPr>
              <a:t>Predict information diffusion</a:t>
            </a:r>
          </a:p>
          <a:p>
            <a:r>
              <a:rPr lang="en-US" altLang="zh-CN" sz="1600" dirty="0">
                <a:ea typeface="Kozuka Gothic Pr6N L" panose="020B0200000000000000" pitchFamily="34" charset="-128"/>
              </a:rPr>
              <a:t>…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74FFAB1D-E59D-4B42-806D-53B0BF60C632}"/>
              </a:ext>
            </a:extLst>
          </p:cNvPr>
          <p:cNvSpPr/>
          <p:nvPr/>
        </p:nvSpPr>
        <p:spPr>
          <a:xfrm>
            <a:off x="8815290" y="4520145"/>
            <a:ext cx="28312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ea typeface="Kozuka Gothic Pr6N L" panose="020B0200000000000000" pitchFamily="34" charset="-128"/>
              </a:rPr>
              <a:t>e.g.</a:t>
            </a:r>
          </a:p>
          <a:p>
            <a:r>
              <a:rPr lang="en-US" altLang="zh-CN" sz="1600" dirty="0">
                <a:ea typeface="Kozuka Gothic Pr6N L" panose="020B0200000000000000" pitchFamily="34" charset="-128"/>
              </a:rPr>
              <a:t>Recommendation</a:t>
            </a:r>
          </a:p>
          <a:p>
            <a:r>
              <a:rPr lang="en-US" altLang="zh-CN" sz="1600" dirty="0">
                <a:ea typeface="Kozuka Gothic Pr6N L" panose="020B0200000000000000" pitchFamily="34" charset="-128"/>
              </a:rPr>
              <a:t>Privacy protection</a:t>
            </a:r>
          </a:p>
          <a:p>
            <a:r>
              <a:rPr lang="en-US" altLang="zh-CN" sz="1600" dirty="0">
                <a:ea typeface="Kozuka Gothic Pr6N L" panose="020B0200000000000000" pitchFamily="34" charset="-128"/>
              </a:rPr>
              <a:t>…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E3EB3552-A231-43B9-9781-4CD3EA0A645E}"/>
              </a:ext>
            </a:extLst>
          </p:cNvPr>
          <p:cNvSpPr/>
          <p:nvPr/>
        </p:nvSpPr>
        <p:spPr>
          <a:xfrm>
            <a:off x="1081372" y="4530984"/>
            <a:ext cx="21185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ea typeface="Kozuka Gothic Pr6N L" panose="020B0200000000000000" pitchFamily="34" charset="-128"/>
              </a:rPr>
              <a:t>e.g.</a:t>
            </a:r>
          </a:p>
          <a:p>
            <a:r>
              <a:rPr lang="en-US" altLang="zh-CN" sz="1600" dirty="0">
                <a:ea typeface="Kozuka Gothic Pr6N L" panose="020B0200000000000000" pitchFamily="34" charset="-128"/>
              </a:rPr>
              <a:t>Topology properties</a:t>
            </a:r>
          </a:p>
          <a:p>
            <a:r>
              <a:rPr lang="en-US" altLang="zh-CN" sz="1600" dirty="0">
                <a:ea typeface="Kozuka Gothic Pr6N L" panose="020B0200000000000000" pitchFamily="34" charset="-128"/>
              </a:rPr>
              <a:t>Network evolution</a:t>
            </a:r>
          </a:p>
          <a:p>
            <a:r>
              <a:rPr lang="en-US" altLang="zh-CN" sz="1600" dirty="0">
                <a:ea typeface="Kozuka Gothic Pr6N L" panose="020B0200000000000000" pitchFamily="34" charset="-128"/>
              </a:rPr>
              <a:t>…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BE017AE1-7CD4-4641-9929-D526EE246509}"/>
              </a:ext>
            </a:extLst>
          </p:cNvPr>
          <p:cNvSpPr/>
          <p:nvPr/>
        </p:nvSpPr>
        <p:spPr>
          <a:xfrm>
            <a:off x="942225" y="4550845"/>
            <a:ext cx="45720" cy="1037496"/>
          </a:xfrm>
          <a:prstGeom prst="rect">
            <a:avLst/>
          </a:prstGeom>
          <a:solidFill>
            <a:srgbClr val="55A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AEA861A1-A404-4325-AF6D-7A697E409D00}"/>
              </a:ext>
            </a:extLst>
          </p:cNvPr>
          <p:cNvSpPr/>
          <p:nvPr/>
        </p:nvSpPr>
        <p:spPr>
          <a:xfrm>
            <a:off x="3505143" y="4550845"/>
            <a:ext cx="45720" cy="1037496"/>
          </a:xfrm>
          <a:prstGeom prst="rect">
            <a:avLst/>
          </a:prstGeom>
          <a:solidFill>
            <a:srgbClr val="55A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B6CF5515-1E8B-45E2-9A61-1783B888C34A}"/>
              </a:ext>
            </a:extLst>
          </p:cNvPr>
          <p:cNvSpPr/>
          <p:nvPr/>
        </p:nvSpPr>
        <p:spPr>
          <a:xfrm>
            <a:off x="6119104" y="4537764"/>
            <a:ext cx="45720" cy="1037496"/>
          </a:xfrm>
          <a:prstGeom prst="rect">
            <a:avLst/>
          </a:prstGeom>
          <a:solidFill>
            <a:srgbClr val="55A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BC29EA0F-25F6-4CA6-ABE7-52F596032F3F}"/>
              </a:ext>
            </a:extLst>
          </p:cNvPr>
          <p:cNvSpPr/>
          <p:nvPr/>
        </p:nvSpPr>
        <p:spPr>
          <a:xfrm>
            <a:off x="8682022" y="4537764"/>
            <a:ext cx="45720" cy="1037496"/>
          </a:xfrm>
          <a:prstGeom prst="rect">
            <a:avLst/>
          </a:prstGeom>
          <a:solidFill>
            <a:srgbClr val="55A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78E3A2BE-3614-4C33-B0AF-12E83A3C723E}"/>
              </a:ext>
            </a:extLst>
          </p:cNvPr>
          <p:cNvSpPr txBox="1"/>
          <p:nvPr/>
        </p:nvSpPr>
        <p:spPr>
          <a:xfrm>
            <a:off x="-118712" y="413749"/>
            <a:ext cx="195090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9405E"/>
                </a:solidFill>
                <a:latin typeface="+mj-lt"/>
                <a:ea typeface="Kozuka Gothic Pro H" panose="020B0800000000000000" pitchFamily="34" charset="-128"/>
              </a:rPr>
              <a:t>Search</a:t>
            </a:r>
            <a:endParaRPr lang="zh-CN" altLang="en-US" sz="2400" b="1" dirty="0">
              <a:solidFill>
                <a:srgbClr val="09405E"/>
              </a:solidFill>
              <a:latin typeface="+mj-lt"/>
              <a:ea typeface="Kozuka Gothic Pro H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533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0134E108-B10F-4C86-8517-30600E721D4F}"/>
              </a:ext>
            </a:extLst>
          </p:cNvPr>
          <p:cNvSpPr/>
          <p:nvPr/>
        </p:nvSpPr>
        <p:spPr>
          <a:xfrm>
            <a:off x="-8609" y="14808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0" name="组合 89"/>
          <p:cNvGrpSpPr/>
          <p:nvPr/>
        </p:nvGrpSpPr>
        <p:grpSpPr>
          <a:xfrm>
            <a:off x="12695941" y="-5132409"/>
            <a:ext cx="36885416" cy="3979634"/>
            <a:chOff x="-4118989" y="-5284809"/>
            <a:chExt cx="36885416" cy="3979634"/>
          </a:xfrm>
        </p:grpSpPr>
        <p:sp>
          <p:nvSpPr>
            <p:cNvPr id="17" name="文本框 16"/>
            <p:cNvSpPr txBox="1"/>
            <p:nvPr/>
          </p:nvSpPr>
          <p:spPr>
            <a:xfrm>
              <a:off x="3524802" y="-1817850"/>
              <a:ext cx="4341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Kozuka Gothic Pr6N L" panose="020B0200000000000000" pitchFamily="34" charset="-128"/>
                  <a:ea typeface="Kozuka Gothic Pr6N L" panose="020B0200000000000000" pitchFamily="34" charset="-128"/>
                </a:rPr>
                <a:t>Geographic Distribution of Topic </a:t>
              </a:r>
              <a:endParaRPr lang="zh-CN" altLang="en-US" dirty="0">
                <a:latin typeface="Kozuka Gothic Pr6N L" panose="020B0200000000000000" pitchFamily="34" charset="-128"/>
                <a:ea typeface="Kozuka Gothic Pr6N L" panose="020B0200000000000000" pitchFamily="34" charset="-128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-2847141" y="-1674507"/>
              <a:ext cx="1602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Kozuka Gothic Pr6N L" panose="020B0200000000000000" pitchFamily="34" charset="-128"/>
                  <a:ea typeface="Kozuka Gothic Pr6N L" panose="020B0200000000000000" pitchFamily="34" charset="-128"/>
                </a:rPr>
                <a:t> Topic  Trend</a:t>
              </a:r>
              <a:endParaRPr lang="zh-CN" altLang="en-US" dirty="0">
                <a:latin typeface="Kozuka Gothic Pr6N L" panose="020B0200000000000000" pitchFamily="34" charset="-128"/>
                <a:ea typeface="Kozuka Gothic Pr6N L" panose="020B0200000000000000" pitchFamily="34" charset="-128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2731276" y="-1810208"/>
              <a:ext cx="3461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Kozuka Gothic Pr6N L" panose="020B0200000000000000" pitchFamily="34" charset="-128"/>
                  <a:ea typeface="Kozuka Gothic Pr6N L" panose="020B0200000000000000" pitchFamily="34" charset="-128"/>
                </a:rPr>
                <a:t>Reposting Tree Topology</a:t>
              </a:r>
              <a:endParaRPr lang="zh-CN" altLang="en-US" dirty="0">
                <a:latin typeface="Kozuka Gothic Pr6N L" panose="020B0200000000000000" pitchFamily="34" charset="-128"/>
                <a:ea typeface="Kozuka Gothic Pr6N L" panose="020B0200000000000000" pitchFamily="34" charset="-128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0163846" y="-1674507"/>
              <a:ext cx="3017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Kozuka Gothic Pr6N L" panose="020B0200000000000000" pitchFamily="34" charset="-128"/>
                  <a:ea typeface="Kozuka Gothic Pr6N L" panose="020B0200000000000000" pitchFamily="34" charset="-128"/>
                </a:rPr>
                <a:t>Reposting Path Prediction</a:t>
              </a:r>
              <a:endParaRPr lang="zh-CN" altLang="en-US" dirty="0">
                <a:latin typeface="Kozuka Gothic Pr6N L" panose="020B0200000000000000" pitchFamily="34" charset="-128"/>
                <a:ea typeface="Kozuka Gothic Pr6N L" panose="020B0200000000000000" pitchFamily="34" charset="-128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8290349" y="-1674507"/>
              <a:ext cx="3757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Kozuka Gothic Pr6N L" panose="020B0200000000000000" pitchFamily="34" charset="-128"/>
                  <a:ea typeface="Kozuka Gothic Pr6N L" panose="020B0200000000000000" pitchFamily="34" charset="-128"/>
                </a:rPr>
                <a:t>Influence Diffusion Simulation</a:t>
              </a:r>
              <a:endParaRPr lang="zh-CN" altLang="en-US" dirty="0">
                <a:latin typeface="Kozuka Gothic Pr6N L" panose="020B0200000000000000" pitchFamily="34" charset="-128"/>
                <a:ea typeface="Kozuka Gothic Pr6N L" panose="020B0200000000000000" pitchFamily="34" charset="-128"/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9203" y="-5241804"/>
              <a:ext cx="5369246" cy="3190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18989" y="-5284808"/>
              <a:ext cx="4231574" cy="3192460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0447" y="-5284809"/>
              <a:ext cx="6404335" cy="3233783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8520" y="-5241804"/>
              <a:ext cx="5486859" cy="3149456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79535" y="-5284809"/>
              <a:ext cx="5486892" cy="3466959"/>
            </a:xfrm>
            <a:prstGeom prst="rect">
              <a:avLst/>
            </a:prstGeom>
          </p:spPr>
        </p:pic>
      </p:grpSp>
      <p:grpSp>
        <p:nvGrpSpPr>
          <p:cNvPr id="89" name="组合 88"/>
          <p:cNvGrpSpPr/>
          <p:nvPr/>
        </p:nvGrpSpPr>
        <p:grpSpPr>
          <a:xfrm>
            <a:off x="12695941" y="7439268"/>
            <a:ext cx="45561721" cy="4239893"/>
            <a:chOff x="3612150" y="7501196"/>
            <a:chExt cx="45561721" cy="4239893"/>
          </a:xfrm>
        </p:grpSpPr>
        <p:sp>
          <p:nvSpPr>
            <p:cNvPr id="16" name="文本框 15"/>
            <p:cNvSpPr txBox="1"/>
            <p:nvPr/>
          </p:nvSpPr>
          <p:spPr>
            <a:xfrm>
              <a:off x="5376907" y="11371757"/>
              <a:ext cx="2730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Kozuka Gothic Pr6N L" panose="020B0200000000000000" pitchFamily="34" charset="-128"/>
                  <a:ea typeface="Kozuka Gothic Pr6N L" panose="020B0200000000000000" pitchFamily="34" charset="-128"/>
                </a:rPr>
                <a:t>User Community </a:t>
              </a:r>
              <a:endParaRPr lang="zh-CN" altLang="en-US" dirty="0">
                <a:latin typeface="Kozuka Gothic Pr6N L" panose="020B0200000000000000" pitchFamily="34" charset="-128"/>
                <a:ea typeface="Kozuka Gothic Pr6N L" panose="020B0200000000000000" pitchFamily="34" charset="-128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7486423" y="11341109"/>
              <a:ext cx="5401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Kozuka Gothic Pr6N L" panose="020B0200000000000000" pitchFamily="34" charset="-128"/>
                  <a:ea typeface="Kozuka Gothic Pr6N L" panose="020B0200000000000000" pitchFamily="34" charset="-128"/>
                </a:rPr>
                <a:t>Distribution of reposting delay (</a:t>
              </a:r>
              <a:r>
                <a:rPr lang="en-US" altLang="zh-CN" dirty="0" err="1">
                  <a:latin typeface="Kozuka Gothic Pr6N L" panose="020B0200000000000000" pitchFamily="34" charset="-128"/>
                  <a:ea typeface="Kozuka Gothic Pr6N L" panose="020B0200000000000000" pitchFamily="34" charset="-128"/>
                </a:rPr>
                <a:t>Sina</a:t>
              </a:r>
              <a:r>
                <a:rPr lang="en-US" altLang="zh-CN" dirty="0">
                  <a:latin typeface="Kozuka Gothic Pr6N L" panose="020B0200000000000000" pitchFamily="34" charset="-128"/>
                  <a:ea typeface="Kozuka Gothic Pr6N L" panose="020B0200000000000000" pitchFamily="34" charset="-128"/>
                </a:rPr>
                <a:t> Weibo)</a:t>
              </a:r>
              <a:endParaRPr lang="zh-CN" altLang="en-US" dirty="0">
                <a:latin typeface="Kozuka Gothic Pr6N L" panose="020B0200000000000000" pitchFamily="34" charset="-128"/>
                <a:ea typeface="Kozuka Gothic Pr6N L" panose="020B0200000000000000" pitchFamily="34" charset="-128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522022" y="11371757"/>
              <a:ext cx="5727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Kozuka Gothic Pr6N L" panose="020B0200000000000000" pitchFamily="34" charset="-128"/>
                  <a:ea typeface="Kozuka Gothic Pr6N L" panose="020B0200000000000000" pitchFamily="34" charset="-128"/>
                </a:rPr>
                <a:t>User check-in count distribution (Foursquare)</a:t>
              </a:r>
              <a:endParaRPr lang="zh-CN" altLang="en-US" dirty="0">
                <a:latin typeface="Kozuka Gothic Pr6N L" panose="020B0200000000000000" pitchFamily="34" charset="-128"/>
                <a:ea typeface="Kozuka Gothic Pr6N L" panose="020B0200000000000000" pitchFamily="34" charset="-128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0664194" y="11371757"/>
              <a:ext cx="5594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Kozuka Gothic Pr6N L" panose="020B0200000000000000" pitchFamily="34" charset="-128"/>
                  <a:ea typeface="Kozuka Gothic Pr6N L" panose="020B0200000000000000" pitchFamily="34" charset="-128"/>
                </a:rPr>
                <a:t>User Displacement Distribution (Foursquare)</a:t>
              </a:r>
              <a:endParaRPr lang="zh-CN" altLang="en-US" dirty="0">
                <a:latin typeface="Kozuka Gothic Pr6N L" panose="020B0200000000000000" pitchFamily="34" charset="-128"/>
                <a:ea typeface="Kozuka Gothic Pr6N L" panose="020B0200000000000000" pitchFamily="34" charset="-128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8850646" y="11371757"/>
              <a:ext cx="53387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Kozuka Gothic Pr6N L" panose="020B0200000000000000" pitchFamily="34" charset="-128"/>
                  <a:ea typeface="Kozuka Gothic Pr6N L" panose="020B0200000000000000" pitchFamily="34" charset="-128"/>
                </a:rPr>
                <a:t>Number of check-ins/users in a week(Foursquare)</a:t>
              </a:r>
              <a:endParaRPr lang="zh-CN" altLang="en-US" dirty="0">
                <a:latin typeface="Kozuka Gothic Pr6N L" panose="020B0200000000000000" pitchFamily="34" charset="-128"/>
                <a:ea typeface="Kozuka Gothic Pr6N L" panose="020B0200000000000000" pitchFamily="34" charset="-128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4718815" y="11309829"/>
              <a:ext cx="4455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Kozuka Gothic Pr6N L" panose="020B0200000000000000" pitchFamily="34" charset="-128"/>
                  <a:ea typeface="Kozuka Gothic Pr6N L" panose="020B0200000000000000" pitchFamily="34" charset="-128"/>
                </a:rPr>
                <a:t>Check-in behavior prediction (Foursquare)</a:t>
              </a:r>
              <a:endParaRPr lang="zh-CN" altLang="en-US" dirty="0">
                <a:latin typeface="Kozuka Gothic Pr6N L" panose="020B0200000000000000" pitchFamily="34" charset="-128"/>
                <a:ea typeface="Kozuka Gothic Pr6N L" panose="020B0200000000000000" pitchFamily="34" charset="-128"/>
              </a:endParaRPr>
            </a:p>
          </p:txBody>
        </p:sp>
        <p:pic>
          <p:nvPicPr>
            <p:cNvPr id="29" name="图片 2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2150" y="7507126"/>
              <a:ext cx="5435722" cy="3623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53758" y="7568251"/>
              <a:ext cx="4979481" cy="3596292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38854" y="7501196"/>
              <a:ext cx="5935945" cy="3773023"/>
            </a:xfrm>
            <a:prstGeom prst="rect">
              <a:avLst/>
            </a:prstGeom>
          </p:spPr>
        </p:pic>
        <p:pic>
          <p:nvPicPr>
            <p:cNvPr id="36" name="Picture 2" descr="E:\图\NY签到概率分布s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118" y="7510638"/>
              <a:ext cx="6147824" cy="3687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图片 36"/>
            <p:cNvPicPr/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7261" y="7601855"/>
              <a:ext cx="6718465" cy="3529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8816" y="7891086"/>
              <a:ext cx="4455055" cy="2934384"/>
            </a:xfrm>
            <a:prstGeom prst="rect">
              <a:avLst/>
            </a:prstGeom>
          </p:spPr>
        </p:pic>
      </p:grpSp>
      <p:grpSp>
        <p:nvGrpSpPr>
          <p:cNvPr id="88" name="组合 87"/>
          <p:cNvGrpSpPr/>
          <p:nvPr/>
        </p:nvGrpSpPr>
        <p:grpSpPr>
          <a:xfrm>
            <a:off x="12353041" y="2230321"/>
            <a:ext cx="12258188" cy="4281841"/>
            <a:chOff x="12353041" y="2230321"/>
            <a:chExt cx="12258188" cy="4281841"/>
          </a:xfrm>
        </p:grpSpPr>
        <p:grpSp>
          <p:nvGrpSpPr>
            <p:cNvPr id="2" name="组合 1"/>
            <p:cNvGrpSpPr/>
            <p:nvPr/>
          </p:nvGrpSpPr>
          <p:grpSpPr>
            <a:xfrm>
              <a:off x="12353041" y="2230321"/>
              <a:ext cx="5763571" cy="4178032"/>
              <a:chOff x="5145640" y="2216583"/>
              <a:chExt cx="5763571" cy="4178032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6375877" y="6025283"/>
                <a:ext cx="40375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Kozuka Gothic Pr6N L" panose="020B0200000000000000" pitchFamily="34" charset="-128"/>
                    <a:ea typeface="Kozuka Gothic Pr6N L" panose="020B0200000000000000" pitchFamily="34" charset="-128"/>
                  </a:rPr>
                  <a:t>Degree Distribution (Foursquare)</a:t>
                </a:r>
                <a:endParaRPr lang="zh-CN" altLang="en-US" dirty="0">
                  <a:latin typeface="Kozuka Gothic Pr6N L" panose="020B0200000000000000" pitchFamily="34" charset="-128"/>
                  <a:ea typeface="Kozuka Gothic Pr6N L" panose="020B0200000000000000" pitchFamily="34" charset="-128"/>
                </a:endParaRPr>
              </a:p>
            </p:txBody>
          </p:sp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40" y="2216583"/>
                <a:ext cx="5763571" cy="3649573"/>
              </a:xfrm>
              <a:prstGeom prst="rect">
                <a:avLst/>
              </a:prstGeom>
            </p:spPr>
          </p:pic>
        </p:grpSp>
        <p:grpSp>
          <p:nvGrpSpPr>
            <p:cNvPr id="9" name="组合 8"/>
            <p:cNvGrpSpPr/>
            <p:nvPr/>
          </p:nvGrpSpPr>
          <p:grpSpPr>
            <a:xfrm>
              <a:off x="19685112" y="2395742"/>
              <a:ext cx="4926117" cy="4116420"/>
              <a:chOff x="12957721" y="2290402"/>
              <a:chExt cx="4926117" cy="4116420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13672603" y="6037490"/>
                <a:ext cx="42112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Kozuka Gothic Pr6N L" panose="020B0200000000000000" pitchFamily="34" charset="-128"/>
                    <a:ea typeface="Kozuka Gothic Pr6N L" panose="020B0200000000000000" pitchFamily="34" charset="-128"/>
                  </a:rPr>
                  <a:t>Degree Distribution (</a:t>
                </a:r>
                <a:r>
                  <a:rPr lang="en-US" altLang="zh-CN" dirty="0" err="1">
                    <a:latin typeface="Kozuka Gothic Pr6N L" panose="020B0200000000000000" pitchFamily="34" charset="-128"/>
                    <a:ea typeface="Kozuka Gothic Pr6N L" panose="020B0200000000000000" pitchFamily="34" charset="-128"/>
                  </a:rPr>
                  <a:t>Sina</a:t>
                </a:r>
                <a:r>
                  <a:rPr lang="en-US" altLang="zh-CN" dirty="0">
                    <a:latin typeface="Kozuka Gothic Pr6N L" panose="020B0200000000000000" pitchFamily="34" charset="-128"/>
                    <a:ea typeface="Kozuka Gothic Pr6N L" panose="020B0200000000000000" pitchFamily="34" charset="-128"/>
                  </a:rPr>
                  <a:t> Weibo)</a:t>
                </a:r>
                <a:endParaRPr lang="zh-CN" altLang="en-US" dirty="0">
                  <a:latin typeface="Kozuka Gothic Pr6N L" panose="020B0200000000000000" pitchFamily="34" charset="-128"/>
                  <a:ea typeface="Kozuka Gothic Pr6N L" panose="020B0200000000000000" pitchFamily="34" charset="-128"/>
                </a:endParaRPr>
              </a:p>
            </p:txBody>
          </p:sp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57721" y="2290402"/>
                <a:ext cx="4926117" cy="3501933"/>
              </a:xfrm>
              <a:prstGeom prst="rect">
                <a:avLst/>
              </a:prstGeom>
            </p:spPr>
          </p:pic>
        </p:grpSp>
      </p:grpSp>
      <p:sp>
        <p:nvSpPr>
          <p:cNvPr id="13" name="矩形 12"/>
          <p:cNvSpPr/>
          <p:nvPr/>
        </p:nvSpPr>
        <p:spPr>
          <a:xfrm>
            <a:off x="-5621705" y="8308817"/>
            <a:ext cx="43402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Understand information in social network</a:t>
            </a:r>
          </a:p>
          <a:p>
            <a:pPr lvl="1"/>
            <a:r>
              <a:rPr lang="en-US" altLang="zh-CN" dirty="0"/>
              <a:t>Detect topic </a:t>
            </a:r>
          </a:p>
          <a:p>
            <a:pPr lvl="1"/>
            <a:r>
              <a:rPr lang="en-US" altLang="zh-CN" dirty="0"/>
              <a:t>Discover influential user </a:t>
            </a:r>
          </a:p>
          <a:p>
            <a:pPr lvl="1"/>
            <a:r>
              <a:rPr lang="en-US" altLang="zh-CN" dirty="0"/>
              <a:t>Predict information diffusion</a:t>
            </a:r>
          </a:p>
          <a:p>
            <a:pPr lvl="1"/>
            <a:r>
              <a:rPr lang="en-US" altLang="zh-CN" dirty="0"/>
              <a:t>…</a:t>
            </a:r>
          </a:p>
        </p:txBody>
      </p:sp>
      <p:sp>
        <p:nvSpPr>
          <p:cNvPr id="14" name="矩形 13"/>
          <p:cNvSpPr/>
          <p:nvPr/>
        </p:nvSpPr>
        <p:spPr>
          <a:xfrm>
            <a:off x="-842956" y="8317196"/>
            <a:ext cx="28312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Provide service for users</a:t>
            </a:r>
          </a:p>
          <a:p>
            <a:pPr lvl="1"/>
            <a:r>
              <a:rPr lang="en-US" altLang="zh-CN" dirty="0"/>
              <a:t>Recommendation</a:t>
            </a:r>
          </a:p>
          <a:p>
            <a:pPr lvl="1"/>
            <a:r>
              <a:rPr lang="en-US" altLang="zh-CN" dirty="0"/>
              <a:t>Privacy </a:t>
            </a:r>
            <a:r>
              <a:rPr lang="en-US" altLang="zh-CN" dirty="0" err="1"/>
              <a:t>pretection</a:t>
            </a:r>
            <a:endParaRPr lang="en-US" altLang="zh-CN" dirty="0"/>
          </a:p>
          <a:p>
            <a:pPr lvl="1"/>
            <a:r>
              <a:rPr lang="en-US" altLang="zh-CN" dirty="0"/>
              <a:t>…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977A4-1D1D-4B6F-9D4A-C85162ECB21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-275770" y="2070371"/>
            <a:ext cx="4879708" cy="4940153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-3381074" y="2229374"/>
            <a:ext cx="4102783" cy="689052"/>
            <a:chOff x="-125870" y="2229374"/>
            <a:chExt cx="4102783" cy="689052"/>
          </a:xfrm>
        </p:grpSpPr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6799" y="2294812"/>
              <a:ext cx="562739" cy="562739"/>
            </a:xfrm>
            <a:prstGeom prst="rect">
              <a:avLst/>
            </a:prstGeom>
          </p:spPr>
        </p:pic>
        <p:sp>
          <p:nvSpPr>
            <p:cNvPr id="69" name="矩形 68"/>
            <p:cNvSpPr/>
            <p:nvPr/>
          </p:nvSpPr>
          <p:spPr>
            <a:xfrm>
              <a:off x="-125870" y="2405155"/>
              <a:ext cx="35168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Understand Social Network</a:t>
              </a:r>
            </a:p>
          </p:txBody>
        </p:sp>
        <p:sp>
          <p:nvSpPr>
            <p:cNvPr id="81" name="矩形 80"/>
            <p:cNvSpPr/>
            <p:nvPr/>
          </p:nvSpPr>
          <p:spPr>
            <a:xfrm>
              <a:off x="-88088" y="2229374"/>
              <a:ext cx="4065001" cy="689052"/>
            </a:xfrm>
            <a:prstGeom prst="rect">
              <a:avLst/>
            </a:prstGeom>
            <a:noFill/>
            <a:ln w="38100">
              <a:solidFill>
                <a:srgbClr val="55AB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dirty="0">
                <a:solidFill>
                  <a:schemeClr val="tx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2774196" y="3319854"/>
            <a:ext cx="3493186" cy="689052"/>
            <a:chOff x="-2390640" y="3335923"/>
            <a:chExt cx="3109629" cy="689052"/>
          </a:xfrm>
        </p:grpSpPr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64" y="3413613"/>
              <a:ext cx="610572" cy="562739"/>
            </a:xfrm>
            <a:prstGeom prst="rect">
              <a:avLst/>
            </a:prstGeom>
          </p:spPr>
        </p:pic>
        <p:sp>
          <p:nvSpPr>
            <p:cNvPr id="73" name="矩形 72"/>
            <p:cNvSpPr/>
            <p:nvPr/>
          </p:nvSpPr>
          <p:spPr>
            <a:xfrm>
              <a:off x="-1980218" y="3510316"/>
              <a:ext cx="203748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Understand User </a:t>
              </a:r>
              <a:endParaRPr lang="zh-CN" altLang="en-US" sz="2000" dirty="0">
                <a:latin typeface="Kozuka Gothic Pro L" panose="020B0200000000000000" pitchFamily="34" charset="-128"/>
                <a:ea typeface="Kozuka Gothic Pro L" panose="020B0200000000000000" pitchFamily="34" charset="-128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-2390640" y="3335923"/>
              <a:ext cx="3109629" cy="689052"/>
            </a:xfrm>
            <a:prstGeom prst="rect">
              <a:avLst/>
            </a:prstGeom>
            <a:noFill/>
            <a:ln w="38100">
              <a:solidFill>
                <a:srgbClr val="55AB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dirty="0">
                <a:solidFill>
                  <a:schemeClr val="tx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-3144387" y="4410334"/>
            <a:ext cx="3863375" cy="689052"/>
            <a:chOff x="-3144387" y="4430618"/>
            <a:chExt cx="3863375" cy="689052"/>
          </a:xfrm>
        </p:grpSpPr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97" y="4527401"/>
              <a:ext cx="565553" cy="562739"/>
            </a:xfrm>
            <a:prstGeom prst="rect">
              <a:avLst/>
            </a:prstGeom>
          </p:spPr>
        </p:pic>
        <p:sp>
          <p:nvSpPr>
            <p:cNvPr id="74" name="矩形 73"/>
            <p:cNvSpPr/>
            <p:nvPr/>
          </p:nvSpPr>
          <p:spPr>
            <a:xfrm>
              <a:off x="-3144387" y="4582095"/>
              <a:ext cx="33770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Understand Information </a:t>
              </a:r>
              <a:endParaRPr lang="zh-CN" altLang="en-US" sz="2000" dirty="0">
                <a:latin typeface="Kozuka Gothic Pro L" panose="020B0200000000000000" pitchFamily="34" charset="-128"/>
                <a:ea typeface="Kozuka Gothic Pro L" panose="020B0200000000000000" pitchFamily="34" charset="-128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-3144387" y="4430618"/>
              <a:ext cx="3863375" cy="689052"/>
            </a:xfrm>
            <a:prstGeom prst="rect">
              <a:avLst/>
            </a:prstGeom>
            <a:noFill/>
            <a:ln w="38100">
              <a:solidFill>
                <a:srgbClr val="55AB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dirty="0">
                <a:solidFill>
                  <a:schemeClr val="tx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-2390640" y="5500815"/>
            <a:ext cx="3109628" cy="689052"/>
            <a:chOff x="-2390640" y="5560299"/>
            <a:chExt cx="3109628" cy="689052"/>
          </a:xfrm>
        </p:grpSpPr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38" y="5627128"/>
              <a:ext cx="562739" cy="562739"/>
            </a:xfrm>
            <a:prstGeom prst="rect">
              <a:avLst/>
            </a:prstGeom>
          </p:spPr>
        </p:pic>
        <p:sp>
          <p:nvSpPr>
            <p:cNvPr id="75" name="矩形 74"/>
            <p:cNvSpPr/>
            <p:nvPr/>
          </p:nvSpPr>
          <p:spPr>
            <a:xfrm>
              <a:off x="-2003202" y="5746828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Provide Service </a:t>
              </a:r>
              <a:endParaRPr lang="zh-CN" altLang="en-US" sz="2000" dirty="0">
                <a:latin typeface="Kozuka Gothic Pro L" panose="020B0200000000000000" pitchFamily="34" charset="-128"/>
                <a:ea typeface="Kozuka Gothic Pro L" panose="020B0200000000000000" pitchFamily="34" charset="-128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-2390640" y="5560299"/>
              <a:ext cx="3109628" cy="689052"/>
            </a:xfrm>
            <a:prstGeom prst="rect">
              <a:avLst/>
            </a:prstGeom>
            <a:noFill/>
            <a:ln w="38100">
              <a:solidFill>
                <a:srgbClr val="55AB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dirty="0">
                <a:solidFill>
                  <a:schemeClr val="tx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xmlns="" id="{1A847CE2-601F-4A49-AC34-8D588E09E3E0}"/>
              </a:ext>
            </a:extLst>
          </p:cNvPr>
          <p:cNvSpPr txBox="1"/>
          <p:nvPr/>
        </p:nvSpPr>
        <p:spPr>
          <a:xfrm>
            <a:off x="-118712" y="413749"/>
            <a:ext cx="195090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9405E"/>
                </a:solidFill>
                <a:latin typeface="+mj-lt"/>
                <a:ea typeface="Kozuka Gothic Pro H" panose="020B0800000000000000" pitchFamily="34" charset="-128"/>
              </a:rPr>
              <a:t>Search</a:t>
            </a:r>
            <a:endParaRPr lang="zh-CN" altLang="en-US" sz="2400" b="1" dirty="0">
              <a:solidFill>
                <a:srgbClr val="09405E"/>
              </a:solidFill>
              <a:latin typeface="+mj-lt"/>
              <a:ea typeface="Kozuka Gothic Pro H" panose="020B0800000000000000" pitchFamily="34" charset="-128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A46341E4-C926-4C21-BE63-4DAAF827CAC2}"/>
              </a:ext>
            </a:extLst>
          </p:cNvPr>
          <p:cNvSpPr/>
          <p:nvPr/>
        </p:nvSpPr>
        <p:spPr>
          <a:xfrm>
            <a:off x="2122522" y="456910"/>
            <a:ext cx="90619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  <a:ea typeface="Kozuka Gothic Pro H" panose="020B0800000000000000" pitchFamily="34" charset="-128"/>
              </a:rPr>
              <a:t>What we can do in social network with 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Kozuka Gothic Pro H" panose="020B0800000000000000" pitchFamily="34" charset="-128"/>
              </a:rPr>
              <a:t>Data Analysis</a:t>
            </a:r>
          </a:p>
          <a:p>
            <a:pPr algn="r"/>
            <a:r>
              <a:rPr lang="en-US" altLang="zh-CN" sz="2400" b="1" dirty="0">
                <a:solidFill>
                  <a:srgbClr val="55ABED"/>
                </a:solidFill>
                <a:latin typeface="+mj-lt"/>
                <a:ea typeface="Kozuka Gothic Pro H" panose="020B0800000000000000" pitchFamily="34" charset="-128"/>
              </a:rPr>
              <a:t> </a:t>
            </a:r>
            <a:r>
              <a:rPr lang="en-US" altLang="zh-CN" sz="2400" b="1" dirty="0">
                <a:latin typeface="+mj-lt"/>
                <a:ea typeface="Kozuka Gothic Pro H" panose="020B0800000000000000" pitchFamily="34" charset="-128"/>
              </a:rPr>
              <a:t>– Examples</a:t>
            </a:r>
          </a:p>
        </p:txBody>
      </p:sp>
    </p:spTree>
    <p:extLst>
      <p:ext uri="{BB962C8B-B14F-4D97-AF65-F5344CB8AC3E}">
        <p14:creationId xmlns:p14="http://schemas.microsoft.com/office/powerpoint/2010/main" val="165514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48148E-6 L 0.26979 0.0016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0879 L -0.55339 0.0009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69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5339 0.00092 L -1.12422 -0.0069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42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979 0.00162 L -3.33333E-6 -1.85185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6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0.18203 -0.00162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02" y="-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00664 -0.73657 " pathEditMode="relative" rAng="0" ptsTypes="AA">
                                      <p:cBhvr>
                                        <p:cTn id="23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-3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64 -0.73657 L -0.56602 -0.75069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69" y="-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6602 -0.75069 L -1.27162 -0.75069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7162 -0.75069 L -1.94727 -0.75555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727 -0.75556 L -2.63399 -0.75069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36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3399 -0.75069 L -3.29415 -0.75509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08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9415 -0.75509 L -3.90417 -0.75046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95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203 -0.00162 L 4.79167E-6 7.40741E-7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02" y="69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901 -0.00324 L 0.2487 -0.00093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4" y="11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85185E-6 L 3.75E-6 1.11528 " pathEditMode="relative" rAng="0" ptsTypes="AA">
                                      <p:cBhvr>
                                        <p:cTn id="58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528 L -0.53529 1.11528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529 1.11528 L -1.1655 1.11528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55 1.11528 L -1.83516 1.11528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3516 1.11528 L -2.53477 1.09537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87" y="-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3477 1.09537 L -3.17579 1.10833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44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00B01A95-2526-4821-8215-272479A14474}"/>
              </a:ext>
            </a:extLst>
          </p:cNvPr>
          <p:cNvSpPr/>
          <p:nvPr/>
        </p:nvSpPr>
        <p:spPr>
          <a:xfrm>
            <a:off x="4471205" y="1635893"/>
            <a:ext cx="2749397" cy="4607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8C6FDA9E-DF92-475E-A004-428C35340F03}"/>
              </a:ext>
            </a:extLst>
          </p:cNvPr>
          <p:cNvSpPr/>
          <p:nvPr/>
        </p:nvSpPr>
        <p:spPr>
          <a:xfrm>
            <a:off x="142501" y="-1"/>
            <a:ext cx="892612" cy="1134533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xmlns="" id="{39C8A1CD-3620-4061-8DC1-5A28233CF51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BF1051A0-8AE1-4727-BEB9-7B08CD96B028}"/>
              </a:ext>
            </a:extLst>
          </p:cNvPr>
          <p:cNvSpPr/>
          <p:nvPr/>
        </p:nvSpPr>
        <p:spPr>
          <a:xfrm>
            <a:off x="4764403" y="3798225"/>
            <a:ext cx="1991208" cy="11812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32765D9A-DF80-4AE3-A0D1-7DE663BDBCB5}"/>
              </a:ext>
            </a:extLst>
          </p:cNvPr>
          <p:cNvSpPr txBox="1"/>
          <p:nvPr/>
        </p:nvSpPr>
        <p:spPr>
          <a:xfrm>
            <a:off x="142501" y="182544"/>
            <a:ext cx="8926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1199" y="711985"/>
            <a:ext cx="6520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000" b="1" dirty="0">
                <a:latin typeface="+mj-lt"/>
                <a:ea typeface="Kozuka Gothic Pro H" panose="020B0800000000000000" pitchFamily="34" charset="-128"/>
              </a:rPr>
              <a:t>Social Network and User Privacy Leakage</a:t>
            </a:r>
            <a:endParaRPr lang="zh-CN" altLang="en-US" sz="3000" b="1" dirty="0">
              <a:latin typeface="+mj-lt"/>
              <a:ea typeface="Kozuka Gothic Pro H" panose="020B0800000000000000" pitchFamily="34" charset="-128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18112D06-ACF1-4D0C-BE18-2F8CD8B5F5BF}"/>
              </a:ext>
            </a:extLst>
          </p:cNvPr>
          <p:cNvSpPr txBox="1"/>
          <p:nvPr/>
        </p:nvSpPr>
        <p:spPr>
          <a:xfrm>
            <a:off x="1116692" y="85784"/>
            <a:ext cx="6520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社交网络与用户隐私泄露</a:t>
            </a:r>
          </a:p>
        </p:txBody>
      </p:sp>
      <p:sp>
        <p:nvSpPr>
          <p:cNvPr id="30" name="灯片编号占位符 7">
            <a:extLst>
              <a:ext uri="{FF2B5EF4-FFF2-40B4-BE49-F238E27FC236}">
                <a16:creationId xmlns:a16="http://schemas.microsoft.com/office/drawing/2014/main" xmlns="" id="{1502A299-CE1A-464A-9D60-A28AEE47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1977A4-1D1D-4B6F-9D4A-C85162ECB21B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xmlns="" id="{5329F415-1A3A-466B-A760-877FA4CDCB2F}"/>
              </a:ext>
            </a:extLst>
          </p:cNvPr>
          <p:cNvSpPr/>
          <p:nvPr/>
        </p:nvSpPr>
        <p:spPr>
          <a:xfrm>
            <a:off x="2268609" y="3189231"/>
            <a:ext cx="2564614" cy="2564614"/>
          </a:xfrm>
          <a:prstGeom prst="ellipse">
            <a:avLst/>
          </a:prstGeom>
          <a:noFill/>
          <a:ln w="57150">
            <a:solidFill>
              <a:srgbClr val="56A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F4AA9BC8-3A84-4487-9233-1E9F8AA5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089" y="3777623"/>
            <a:ext cx="773150" cy="71258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9B6DBF18-9C1C-4953-840B-4CCB82F0D5DD}"/>
              </a:ext>
            </a:extLst>
          </p:cNvPr>
          <p:cNvSpPr/>
          <p:nvPr/>
        </p:nvSpPr>
        <p:spPr>
          <a:xfrm>
            <a:off x="2596302" y="4566475"/>
            <a:ext cx="1964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ea typeface="Kozuka Gothic Pro L" panose="020B0200000000000000" pitchFamily="34" charset="-128"/>
              </a:rPr>
              <a:t>Understand User </a:t>
            </a:r>
            <a:endParaRPr lang="zh-CN" altLang="en-US" dirty="0">
              <a:ea typeface="Kozuka Gothic Pro L" panose="020B0200000000000000" pitchFamily="34" charset="-128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A32980ED-A2FA-46D7-AD30-D351D9119DDD}"/>
              </a:ext>
            </a:extLst>
          </p:cNvPr>
          <p:cNvSpPr/>
          <p:nvPr/>
        </p:nvSpPr>
        <p:spPr>
          <a:xfrm>
            <a:off x="2559945" y="3294285"/>
            <a:ext cx="1964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ea typeface="Kozuka Gothic Pro L" panose="020B0200000000000000" pitchFamily="34" charset="-128"/>
              </a:rPr>
              <a:t>Behavior</a:t>
            </a:r>
            <a:endParaRPr lang="zh-CN" altLang="en-US" dirty="0">
              <a:ea typeface="Kozuka Gothic Pro L" panose="020B0200000000000000" pitchFamily="34" charset="-128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FB01C650-8996-425B-88A1-AC367343C1DA}"/>
              </a:ext>
            </a:extLst>
          </p:cNvPr>
          <p:cNvSpPr/>
          <p:nvPr/>
        </p:nvSpPr>
        <p:spPr>
          <a:xfrm>
            <a:off x="2982859" y="5183634"/>
            <a:ext cx="1964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ea typeface="Kozuka Gothic Pro L" panose="020B0200000000000000" pitchFamily="34" charset="-128"/>
              </a:rPr>
              <a:t>Ties</a:t>
            </a:r>
            <a:endParaRPr lang="zh-CN" altLang="en-US" dirty="0">
              <a:ea typeface="Kozuka Gothic Pro L" panose="020B0200000000000000" pitchFamily="34" charset="-128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7DF8D48D-E06E-4312-AF19-F464195A80A1}"/>
              </a:ext>
            </a:extLst>
          </p:cNvPr>
          <p:cNvSpPr/>
          <p:nvPr/>
        </p:nvSpPr>
        <p:spPr>
          <a:xfrm>
            <a:off x="2170656" y="5169717"/>
            <a:ext cx="1964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ea typeface="Kozuka Gothic Pro L" panose="020B0200000000000000" pitchFamily="34" charset="-128"/>
              </a:rPr>
              <a:t>Profile</a:t>
            </a:r>
            <a:endParaRPr lang="zh-CN" altLang="en-US" dirty="0">
              <a:ea typeface="Kozuka Gothic Pro L" panose="020B0200000000000000" pitchFamily="34" charset="-128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6F020CD8-3E06-4084-A7A4-7D73819D606D}"/>
              </a:ext>
            </a:extLst>
          </p:cNvPr>
          <p:cNvSpPr/>
          <p:nvPr/>
        </p:nvSpPr>
        <p:spPr>
          <a:xfrm>
            <a:off x="1186669" y="5079219"/>
            <a:ext cx="2391996" cy="1341081"/>
          </a:xfrm>
          <a:prstGeom prst="rect">
            <a:avLst/>
          </a:prstGeom>
          <a:noFill/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DEC8BB9A-6247-4E82-8AD2-54C491B14433}"/>
              </a:ext>
            </a:extLst>
          </p:cNvPr>
          <p:cNvSpPr/>
          <p:nvPr/>
        </p:nvSpPr>
        <p:spPr>
          <a:xfrm>
            <a:off x="3592444" y="5080292"/>
            <a:ext cx="2504566" cy="1341082"/>
          </a:xfrm>
          <a:prstGeom prst="rect">
            <a:avLst/>
          </a:prstGeom>
          <a:noFill/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571C2F01-6BE2-47D2-99EF-3D612164C686}"/>
              </a:ext>
            </a:extLst>
          </p:cNvPr>
          <p:cNvSpPr/>
          <p:nvPr/>
        </p:nvSpPr>
        <p:spPr>
          <a:xfrm>
            <a:off x="2342141" y="2326374"/>
            <a:ext cx="2391996" cy="1341082"/>
          </a:xfrm>
          <a:prstGeom prst="rect">
            <a:avLst/>
          </a:prstGeom>
          <a:noFill/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xmlns="" id="{87F0BB51-47A4-4C9E-BF57-39748F1203D5}"/>
              </a:ext>
            </a:extLst>
          </p:cNvPr>
          <p:cNvSpPr/>
          <p:nvPr/>
        </p:nvSpPr>
        <p:spPr>
          <a:xfrm>
            <a:off x="6660318" y="3195073"/>
            <a:ext cx="2564614" cy="2564614"/>
          </a:xfrm>
          <a:prstGeom prst="ellipse">
            <a:avLst/>
          </a:prstGeom>
          <a:noFill/>
          <a:ln w="57150">
            <a:solidFill>
              <a:srgbClr val="56A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0F675719-6E4E-4C4E-804F-5C7C797CC1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335" y="3779071"/>
            <a:ext cx="712580" cy="712580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E6E26FFE-7912-4948-80A5-20F843F12152}"/>
              </a:ext>
            </a:extLst>
          </p:cNvPr>
          <p:cNvSpPr/>
          <p:nvPr/>
        </p:nvSpPr>
        <p:spPr>
          <a:xfrm>
            <a:off x="7115461" y="4566475"/>
            <a:ext cx="1704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ea typeface="Kozuka Gothic Pro L" panose="020B0200000000000000" pitchFamily="34" charset="-128"/>
              </a:rPr>
              <a:t>Provide Service </a:t>
            </a:r>
            <a:endParaRPr lang="zh-CN" altLang="en-US" dirty="0">
              <a:ea typeface="Kozuka Gothic Pro L" panose="020B0200000000000000" pitchFamily="34" charset="-128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1BD7978F-FF3F-4FDA-BC28-8766476DE646}"/>
              </a:ext>
            </a:extLst>
          </p:cNvPr>
          <p:cNvSpPr/>
          <p:nvPr/>
        </p:nvSpPr>
        <p:spPr>
          <a:xfrm>
            <a:off x="7942624" y="3798226"/>
            <a:ext cx="3020619" cy="1137582"/>
          </a:xfrm>
          <a:prstGeom prst="rect">
            <a:avLst/>
          </a:prstGeom>
          <a:noFill/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35457208-2871-47A8-A266-C8E00C15C24A}"/>
              </a:ext>
            </a:extLst>
          </p:cNvPr>
          <p:cNvSpPr/>
          <p:nvPr/>
        </p:nvSpPr>
        <p:spPr>
          <a:xfrm>
            <a:off x="3631975" y="5562227"/>
            <a:ext cx="2348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ea typeface="Kozuka Gothic Pro L" panose="020B0200000000000000" pitchFamily="34" charset="-128"/>
              </a:rPr>
              <a:t>follower, friends, </a:t>
            </a:r>
          </a:p>
          <a:p>
            <a:pPr algn="r"/>
            <a:r>
              <a:rPr lang="en-US" altLang="zh-CN" dirty="0">
                <a:ea typeface="Kozuka Gothic Pro L" panose="020B0200000000000000" pitchFamily="34" charset="-128"/>
              </a:rPr>
              <a:t>group, community, …</a:t>
            </a:r>
            <a:endParaRPr lang="zh-CN" altLang="en-US" dirty="0">
              <a:ea typeface="Kozuka Gothic Pro L" panose="020B0200000000000000" pitchFamily="34" charset="-128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2DA98B94-4411-4EA8-BCAE-1A6E8DBA46CF}"/>
              </a:ext>
            </a:extLst>
          </p:cNvPr>
          <p:cNvSpPr/>
          <p:nvPr/>
        </p:nvSpPr>
        <p:spPr>
          <a:xfrm>
            <a:off x="1248091" y="5574091"/>
            <a:ext cx="15760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ea typeface="Kozuka Gothic Pro L" panose="020B0200000000000000" pitchFamily="34" charset="-128"/>
              </a:rPr>
              <a:t>sex, city, age,</a:t>
            </a:r>
          </a:p>
          <a:p>
            <a:r>
              <a:rPr lang="en-US" altLang="zh-CN" dirty="0">
                <a:ea typeface="Kozuka Gothic Pro L" panose="020B0200000000000000" pitchFamily="34" charset="-128"/>
              </a:rPr>
              <a:t>profession, … 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48F40264-CA9E-4BFF-963F-C489B6B99496}"/>
              </a:ext>
            </a:extLst>
          </p:cNvPr>
          <p:cNvSpPr/>
          <p:nvPr/>
        </p:nvSpPr>
        <p:spPr>
          <a:xfrm>
            <a:off x="2354980" y="2442097"/>
            <a:ext cx="2451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ea typeface="Kozuka Gothic Pro L" panose="020B0200000000000000" pitchFamily="34" charset="-128"/>
              </a:rPr>
              <a:t>share, like, comment, </a:t>
            </a:r>
          </a:p>
          <a:p>
            <a:r>
              <a:rPr lang="en-US" altLang="zh-CN" dirty="0">
                <a:ea typeface="Kozuka Gothic Pro L" panose="020B0200000000000000" pitchFamily="34" charset="-128"/>
              </a:rPr>
              <a:t>retweet, local search, …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A9874F2E-3A5F-42C8-8A26-BD51CFAD9B71}"/>
              </a:ext>
            </a:extLst>
          </p:cNvPr>
          <p:cNvSpPr/>
          <p:nvPr/>
        </p:nvSpPr>
        <p:spPr>
          <a:xfrm>
            <a:off x="9403499" y="3798225"/>
            <a:ext cx="1559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ea typeface="Kozuka Gothic Pro L" panose="020B0200000000000000" pitchFamily="34" charset="-128"/>
              </a:rPr>
              <a:t>content-based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40F81384-B15A-4FAB-8884-38FA1E3E5CAB}"/>
              </a:ext>
            </a:extLst>
          </p:cNvPr>
          <p:cNvSpPr/>
          <p:nvPr/>
        </p:nvSpPr>
        <p:spPr>
          <a:xfrm>
            <a:off x="9179754" y="4575012"/>
            <a:ext cx="1800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ea typeface="Kozuka Gothic Pro L" panose="020B0200000000000000" pitchFamily="34" charset="-128"/>
              </a:rPr>
              <a:t>self-image-based</a:t>
            </a:r>
          </a:p>
        </p:txBody>
      </p:sp>
      <p:sp>
        <p:nvSpPr>
          <p:cNvPr id="64" name="箭头: 上弧形 63">
            <a:extLst>
              <a:ext uri="{FF2B5EF4-FFF2-40B4-BE49-F238E27FC236}">
                <a16:creationId xmlns:a16="http://schemas.microsoft.com/office/drawing/2014/main" xmlns="" id="{B1E16DF5-57E0-4BDF-8208-3428CDFFD61C}"/>
              </a:ext>
            </a:extLst>
          </p:cNvPr>
          <p:cNvSpPr/>
          <p:nvPr/>
        </p:nvSpPr>
        <p:spPr>
          <a:xfrm>
            <a:off x="5609346" y="4242988"/>
            <a:ext cx="473116" cy="2200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箭头: 上弧形 66">
            <a:extLst>
              <a:ext uri="{FF2B5EF4-FFF2-40B4-BE49-F238E27FC236}">
                <a16:creationId xmlns:a16="http://schemas.microsoft.com/office/drawing/2014/main" xmlns="" id="{DBC5FC72-79AE-4CD6-9C8E-C853EFBF4808}"/>
              </a:ext>
            </a:extLst>
          </p:cNvPr>
          <p:cNvSpPr/>
          <p:nvPr/>
        </p:nvSpPr>
        <p:spPr>
          <a:xfrm rot="10800000">
            <a:off x="5340204" y="4313183"/>
            <a:ext cx="473116" cy="2200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xmlns="" id="{4934A648-51F2-4149-9A76-E3FC95824829}"/>
              </a:ext>
            </a:extLst>
          </p:cNvPr>
          <p:cNvSpPr/>
          <p:nvPr/>
        </p:nvSpPr>
        <p:spPr>
          <a:xfrm>
            <a:off x="9685600" y="4186618"/>
            <a:ext cx="1277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ea typeface="Kozuka Gothic Pro L" panose="020B0200000000000000" pitchFamily="34" charset="-128"/>
              </a:rPr>
              <a:t>ties-based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xmlns="" id="{160CD5E4-26F2-4DDA-97B0-52A57BF2CABB}"/>
              </a:ext>
            </a:extLst>
          </p:cNvPr>
          <p:cNvSpPr/>
          <p:nvPr/>
        </p:nvSpPr>
        <p:spPr>
          <a:xfrm>
            <a:off x="5123755" y="3826087"/>
            <a:ext cx="1296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ea typeface="Kozuka Gothic Pro L" panose="020B0200000000000000" pitchFamily="34" charset="-128"/>
              </a:rPr>
              <a:t>Information</a:t>
            </a:r>
            <a:endParaRPr lang="zh-CN" altLang="en-US" dirty="0">
              <a:ea typeface="Kozuka Gothic Pro L" panose="020B0200000000000000" pitchFamily="34" charset="-128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xmlns="" id="{91F8F182-6792-4146-96FF-E5BE80072CE6}"/>
              </a:ext>
            </a:extLst>
          </p:cNvPr>
          <p:cNvSpPr/>
          <p:nvPr/>
        </p:nvSpPr>
        <p:spPr>
          <a:xfrm>
            <a:off x="5232040" y="4566475"/>
            <a:ext cx="941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ea typeface="Kozuka Gothic Pro L" panose="020B0200000000000000" pitchFamily="34" charset="-128"/>
              </a:rPr>
              <a:t>Leakage</a:t>
            </a:r>
            <a:endParaRPr lang="zh-CN" altLang="en-US" dirty="0">
              <a:ea typeface="Kozuka Gothic Pro L" panose="020B0200000000000000" pitchFamily="34" charset="-128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D7490AED-11E6-4631-A9AA-F8B9A41EA317}"/>
              </a:ext>
            </a:extLst>
          </p:cNvPr>
          <p:cNvSpPr/>
          <p:nvPr/>
        </p:nvSpPr>
        <p:spPr>
          <a:xfrm>
            <a:off x="4524669" y="1694769"/>
            <a:ext cx="2696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ea typeface="Kozuka Gothic Pro L" panose="020B0200000000000000" pitchFamily="34" charset="-128"/>
              </a:rPr>
              <a:t>status, ties, activity, hobby </a:t>
            </a:r>
          </a:p>
        </p:txBody>
      </p:sp>
      <p:sp>
        <p:nvSpPr>
          <p:cNvPr id="78" name="箭头: 下 77">
            <a:extLst>
              <a:ext uri="{FF2B5EF4-FFF2-40B4-BE49-F238E27FC236}">
                <a16:creationId xmlns:a16="http://schemas.microsoft.com/office/drawing/2014/main" xmlns="" id="{DC9B4C51-072F-49B5-9834-6FE94DB7BD4C}"/>
              </a:ext>
            </a:extLst>
          </p:cNvPr>
          <p:cNvSpPr/>
          <p:nvPr/>
        </p:nvSpPr>
        <p:spPr>
          <a:xfrm rot="10800000">
            <a:off x="5531683" y="2453700"/>
            <a:ext cx="486654" cy="987472"/>
          </a:xfrm>
          <a:prstGeom prst="downArrow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xmlns="" id="{6990422C-CD3A-498E-B780-3C2D71440A19}"/>
              </a:ext>
            </a:extLst>
          </p:cNvPr>
          <p:cNvSpPr txBox="1"/>
          <p:nvPr/>
        </p:nvSpPr>
        <p:spPr>
          <a:xfrm>
            <a:off x="9829137" y="0"/>
            <a:ext cx="1936341" cy="461665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zuka Gothic Pro H" panose="020B0800000000000000" pitchFamily="34" charset="-128"/>
              </a:rPr>
              <a:t>Our Research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zuka Gothic Pro H" panose="020B0800000000000000" pitchFamily="34" charset="-128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xmlns="" id="{FB54E8E1-5071-48EC-97FD-3AD1DDCBF6D4}"/>
              </a:ext>
            </a:extLst>
          </p:cNvPr>
          <p:cNvSpPr txBox="1"/>
          <p:nvPr/>
        </p:nvSpPr>
        <p:spPr>
          <a:xfrm>
            <a:off x="7863669" y="0"/>
            <a:ext cx="195090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9405E"/>
                </a:solidFill>
                <a:latin typeface="+mj-lt"/>
                <a:ea typeface="Kozuka Gothic Pro H" panose="020B0800000000000000" pitchFamily="34" charset="-128"/>
              </a:rPr>
              <a:t>Introduction</a:t>
            </a:r>
            <a:endParaRPr lang="zh-CN" altLang="en-US" sz="2400" b="1" dirty="0">
              <a:solidFill>
                <a:srgbClr val="09405E"/>
              </a:solidFill>
              <a:latin typeface="+mj-lt"/>
              <a:ea typeface="Kozuka Gothic Pro H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73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23" grpId="0" animBg="1"/>
      <p:bldP spid="33" grpId="0" animBg="1"/>
      <p:bldP spid="64" grpId="0" animBg="1"/>
      <p:bldP spid="67" grpId="0" animBg="1"/>
      <p:bldP spid="71" grpId="0"/>
      <p:bldP spid="72" grpId="0"/>
      <p:bldP spid="79" grpId="0"/>
      <p:bldP spid="7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矩形 131">
            <a:extLst>
              <a:ext uri="{FF2B5EF4-FFF2-40B4-BE49-F238E27FC236}">
                <a16:creationId xmlns:a16="http://schemas.microsoft.com/office/drawing/2014/main" xmlns="" id="{39C8A1CD-3620-4061-8DC1-5A28233CF51C}"/>
              </a:ext>
            </a:extLst>
          </p:cNvPr>
          <p:cNvSpPr/>
          <p:nvPr/>
        </p:nvSpPr>
        <p:spPr>
          <a:xfrm>
            <a:off x="10957" y="-14711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灯片编号占位符 7">
            <a:extLst>
              <a:ext uri="{FF2B5EF4-FFF2-40B4-BE49-F238E27FC236}">
                <a16:creationId xmlns:a16="http://schemas.microsoft.com/office/drawing/2014/main" xmlns="" id="{1502A299-CE1A-464A-9D60-A28AEE47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1977A4-1D1D-4B6F-9D4A-C85162ECB21B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9EF73B3B-89A8-4CBA-B3E2-1D79CA4859DA}"/>
              </a:ext>
            </a:extLst>
          </p:cNvPr>
          <p:cNvSpPr/>
          <p:nvPr/>
        </p:nvSpPr>
        <p:spPr>
          <a:xfrm>
            <a:off x="592532" y="333890"/>
            <a:ext cx="8607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ea typeface="Kozuka Gothic Pr6N H" panose="020B0800000000000000" pitchFamily="34" charset="-128"/>
              </a:rPr>
              <a:t>Our</a:t>
            </a:r>
            <a:r>
              <a:rPr lang="zh-CN" altLang="en-US" sz="3600" dirty="0">
                <a:ea typeface="Kozuka Gothic Pr6N H" panose="020B0800000000000000" pitchFamily="34" charset="-128"/>
              </a:rPr>
              <a:t> </a:t>
            </a:r>
            <a:r>
              <a:rPr lang="en-US" altLang="zh-CN" sz="3600" dirty="0">
                <a:ea typeface="Kozuka Gothic Pr6N H" panose="020B0800000000000000" pitchFamily="34" charset="-128"/>
              </a:rPr>
              <a:t>Researches Related with Privacy Leakage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xmlns="" id="{1316B949-935B-429B-8EE3-4E40CB002ECE}"/>
              </a:ext>
            </a:extLst>
          </p:cNvPr>
          <p:cNvSpPr/>
          <p:nvPr/>
        </p:nvSpPr>
        <p:spPr>
          <a:xfrm>
            <a:off x="336551" y="3575636"/>
            <a:ext cx="7011064" cy="1781821"/>
          </a:xfrm>
          <a:prstGeom prst="rect">
            <a:avLst/>
          </a:prstGeom>
          <a:solidFill>
            <a:srgbClr val="D39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>
              <a:ea typeface="Kozuka Gothic Pro H" panose="020B0800000000000000" pitchFamily="34" charset="-128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xmlns="" id="{753DF839-3C66-47A8-803E-F4F69C9FA65D}"/>
              </a:ext>
            </a:extLst>
          </p:cNvPr>
          <p:cNvSpPr/>
          <p:nvPr/>
        </p:nvSpPr>
        <p:spPr>
          <a:xfrm>
            <a:off x="677315" y="3643617"/>
            <a:ext cx="6030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a typeface="Kozuka Gothic Pro H" panose="020B0800000000000000" pitchFamily="34" charset="-128"/>
              </a:rPr>
              <a:t>Behavior Analysis and Prediction 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xmlns="" id="{22E4AAF3-A613-40CE-83C9-DFC895D6CA8D}"/>
              </a:ext>
            </a:extLst>
          </p:cNvPr>
          <p:cNvSpPr/>
          <p:nvPr/>
        </p:nvSpPr>
        <p:spPr>
          <a:xfrm>
            <a:off x="1072061" y="5104989"/>
            <a:ext cx="5285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a typeface="Kozuka Gothic Pro H" panose="020B0800000000000000" pitchFamily="34" charset="-128"/>
              </a:rPr>
              <a:t>Opinion Detection and Social Trend Sensing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xmlns="" id="{11394680-37EF-4444-A964-E999FC9474ED}"/>
              </a:ext>
            </a:extLst>
          </p:cNvPr>
          <p:cNvSpPr/>
          <p:nvPr/>
        </p:nvSpPr>
        <p:spPr>
          <a:xfrm>
            <a:off x="336550" y="4074716"/>
            <a:ext cx="7011063" cy="1282742"/>
          </a:xfrm>
          <a:prstGeom prst="rect">
            <a:avLst/>
          </a:prstGeom>
          <a:solidFill>
            <a:srgbClr val="F5B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xmlns="" id="{78C122E3-9A32-4250-9F43-598EE023670D}"/>
              </a:ext>
            </a:extLst>
          </p:cNvPr>
          <p:cNvGrpSpPr/>
          <p:nvPr/>
        </p:nvGrpSpPr>
        <p:grpSpPr>
          <a:xfrm>
            <a:off x="328574" y="1605324"/>
            <a:ext cx="7012027" cy="1860205"/>
            <a:chOff x="328760" y="1473897"/>
            <a:chExt cx="5648273" cy="1860205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xmlns="" id="{63D53623-E5E4-4467-BF1F-3DF6756CF19D}"/>
                </a:ext>
              </a:extLst>
            </p:cNvPr>
            <p:cNvSpPr/>
            <p:nvPr/>
          </p:nvSpPr>
          <p:spPr>
            <a:xfrm>
              <a:off x="336549" y="1473897"/>
              <a:ext cx="5640484" cy="1860203"/>
            </a:xfrm>
            <a:prstGeom prst="rect">
              <a:avLst/>
            </a:prstGeom>
            <a:solidFill>
              <a:srgbClr val="D35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400" dirty="0">
                <a:ea typeface="Kozuka Gothic Pro H" panose="020B0800000000000000" pitchFamily="34" charset="-128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xmlns="" id="{B8ABD1C2-5035-40FC-90F8-62B3CB23E8C7}"/>
                </a:ext>
              </a:extLst>
            </p:cNvPr>
            <p:cNvSpPr/>
            <p:nvPr/>
          </p:nvSpPr>
          <p:spPr>
            <a:xfrm>
              <a:off x="1438895" y="1550013"/>
              <a:ext cx="31991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a typeface="Kozuka Gothic Pro H" panose="020B0800000000000000" pitchFamily="34" charset="-128"/>
                </a:rPr>
                <a:t>Community Discovery in Social Network </a:t>
              </a: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xmlns="" id="{9773FB7B-ACF9-4B6D-8044-F0D4B392F966}"/>
                </a:ext>
              </a:extLst>
            </p:cNvPr>
            <p:cNvSpPr/>
            <p:nvPr/>
          </p:nvSpPr>
          <p:spPr>
            <a:xfrm>
              <a:off x="328760" y="1959088"/>
              <a:ext cx="5647497" cy="1375014"/>
            </a:xfrm>
            <a:prstGeom prst="rect">
              <a:avLst/>
            </a:prstGeom>
            <a:solidFill>
              <a:srgbClr val="F58A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chemeClr val="tx1"/>
                </a:solidFill>
                <a:ea typeface="Kozuka Gothic Pro H" panose="020B0800000000000000" pitchFamily="34" charset="-128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xmlns="" id="{5527DA82-487A-4B2D-89AF-DCEFE248FAE2}"/>
                </a:ext>
              </a:extLst>
            </p:cNvPr>
            <p:cNvSpPr/>
            <p:nvPr/>
          </p:nvSpPr>
          <p:spPr>
            <a:xfrm>
              <a:off x="350506" y="2069198"/>
              <a:ext cx="5602269" cy="1138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en-US" altLang="zh-CN" dirty="0">
                  <a:ea typeface="Kozuka Gothic Pro L" panose="020B0200000000000000" pitchFamily="34" charset="-128"/>
                </a:rPr>
                <a:t>Multi-dimensional community discovery in LBSN</a:t>
              </a:r>
            </a:p>
            <a:p>
              <a:pPr marL="742950" lvl="1" indent="-285750">
                <a:buFont typeface="Wingdings" panose="05000000000000000000" pitchFamily="2" charset="2"/>
                <a:buChar char="n"/>
              </a:pPr>
              <a:r>
                <a:rPr lang="en-US" altLang="zh-CN" sz="1600" dirty="0">
                  <a:ea typeface="Kozuka Gothic Pro L" panose="020B0200000000000000" pitchFamily="34" charset="-128"/>
                </a:rPr>
                <a:t>consider social relations and temporal-spatial topics</a:t>
              </a:r>
            </a:p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en-US" altLang="zh-CN" dirty="0">
                  <a:ea typeface="Kozuka Gothic Pro L" panose="020B0200000000000000" pitchFamily="34" charset="-128"/>
                </a:rPr>
                <a:t>Different community discovery method for multiple purposes</a:t>
              </a:r>
            </a:p>
            <a:p>
              <a:pPr marL="742950" lvl="1" indent="-285750">
                <a:buFont typeface="Wingdings" panose="05000000000000000000" pitchFamily="2" charset="2"/>
                <a:buChar char="n"/>
              </a:pPr>
              <a:r>
                <a:rPr lang="en-US" altLang="zh-CN" sz="1600" dirty="0">
                  <a:ea typeface="Kozuka Gothic Pro L" panose="020B0200000000000000" pitchFamily="34" charset="-128"/>
                </a:rPr>
                <a:t>topic community ; property based community…</a:t>
              </a:r>
            </a:p>
          </p:txBody>
        </p:sp>
      </p:grp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E6B5C9E4-A662-4428-8DB6-5F104DE045F6}"/>
              </a:ext>
            </a:extLst>
          </p:cNvPr>
          <p:cNvSpPr/>
          <p:nvPr/>
        </p:nvSpPr>
        <p:spPr>
          <a:xfrm>
            <a:off x="392264" y="4136537"/>
            <a:ext cx="64581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>
                <a:ea typeface="Kozuka Gothic Pro L" panose="020B0200000000000000" pitchFamily="34" charset="-128"/>
              </a:rPr>
              <a:t>Check-in behavior prediction </a:t>
            </a:r>
          </a:p>
          <a:p>
            <a:pPr marL="742950" lvl="1" indent="-285750">
              <a:buFont typeface="Wingdings" panose="05000000000000000000" pitchFamily="2" charset="2"/>
              <a:buChar char="n"/>
            </a:pPr>
            <a:r>
              <a:rPr lang="en-US" altLang="zh-CN" dirty="0">
                <a:ea typeface="Kozuka Gothic Pro L" panose="020B0200000000000000" pitchFamily="34" charset="-128"/>
              </a:rPr>
              <a:t>with or without given time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>
                <a:ea typeface="Kozuka Gothic Pro L" panose="020B0200000000000000" pitchFamily="34" charset="-128"/>
              </a:rPr>
              <a:t>User location recommendation</a:t>
            </a:r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xmlns="" id="{A6F1915F-41B2-4043-861B-1DF15B24E43E}"/>
              </a:ext>
            </a:extLst>
          </p:cNvPr>
          <p:cNvCxnSpPr/>
          <p:nvPr/>
        </p:nvCxnSpPr>
        <p:spPr>
          <a:xfrm>
            <a:off x="336550" y="225013"/>
            <a:ext cx="2002971" cy="0"/>
          </a:xfrm>
          <a:prstGeom prst="line">
            <a:avLst/>
          </a:prstGeom>
          <a:ln w="95250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xmlns="" id="{3006DFEC-6570-4F38-BD41-D52214A22772}"/>
              </a:ext>
            </a:extLst>
          </p:cNvPr>
          <p:cNvCxnSpPr/>
          <p:nvPr/>
        </p:nvCxnSpPr>
        <p:spPr>
          <a:xfrm flipV="1">
            <a:off x="374763" y="187821"/>
            <a:ext cx="0" cy="817675"/>
          </a:xfrm>
          <a:prstGeom prst="line">
            <a:avLst/>
          </a:prstGeom>
          <a:ln w="73025">
            <a:solidFill>
              <a:srgbClr val="55A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81807C6F-2CE9-415F-B808-DC08FA77282C}"/>
              </a:ext>
            </a:extLst>
          </p:cNvPr>
          <p:cNvSpPr/>
          <p:nvPr/>
        </p:nvSpPr>
        <p:spPr>
          <a:xfrm>
            <a:off x="7493906" y="1605323"/>
            <a:ext cx="3859893" cy="485192"/>
          </a:xfrm>
          <a:prstGeom prst="rect">
            <a:avLst/>
          </a:prstGeom>
          <a:solidFill>
            <a:srgbClr val="F58A7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ea typeface="Kozuka Gothic Pro H" panose="020B0800000000000000" pitchFamily="34" charset="-128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07F20A12-71EB-48EE-BFC5-8AF28BE39067}"/>
              </a:ext>
            </a:extLst>
          </p:cNvPr>
          <p:cNvSpPr/>
          <p:nvPr/>
        </p:nvSpPr>
        <p:spPr>
          <a:xfrm>
            <a:off x="7493907" y="3575636"/>
            <a:ext cx="3988322" cy="560901"/>
          </a:xfrm>
          <a:prstGeom prst="rect">
            <a:avLst/>
          </a:prstGeom>
          <a:solidFill>
            <a:srgbClr val="F5B77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xmlns="" id="{3072B270-A825-41E0-8F47-1577BF455B5B}"/>
              </a:ext>
            </a:extLst>
          </p:cNvPr>
          <p:cNvSpPr/>
          <p:nvPr/>
        </p:nvSpPr>
        <p:spPr>
          <a:xfrm>
            <a:off x="7488443" y="1652958"/>
            <a:ext cx="3993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ea typeface="Kozuka Gothic Pro H" panose="020B0800000000000000" pitchFamily="34" charset="-128"/>
              </a:rPr>
              <a:t>User Privacy Leakage in Joint Preference 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xmlns="" id="{015C80E4-25CE-46F8-AF67-685BACA68770}"/>
              </a:ext>
            </a:extLst>
          </p:cNvPr>
          <p:cNvSpPr/>
          <p:nvPr/>
        </p:nvSpPr>
        <p:spPr>
          <a:xfrm>
            <a:off x="7637506" y="3689959"/>
            <a:ext cx="3948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ea typeface="Kozuka Gothic Pro H" panose="020B0800000000000000" pitchFamily="34" charset="-128"/>
              </a:rPr>
              <a:t>User Privacy Leakage in Future Location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4D2DB8E-12EE-4106-B23A-1501A1570E3A}"/>
              </a:ext>
            </a:extLst>
          </p:cNvPr>
          <p:cNvSpPr/>
          <p:nvPr/>
        </p:nvSpPr>
        <p:spPr>
          <a:xfrm>
            <a:off x="9771370" y="1487581"/>
            <a:ext cx="1536569" cy="700086"/>
          </a:xfrm>
          <a:prstGeom prst="rect">
            <a:avLst/>
          </a:prstGeom>
          <a:noFill/>
          <a:ln>
            <a:solidFill>
              <a:srgbClr val="D35F47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xmlns="" id="{B9DAE17A-25F9-4039-A4DF-D1313219DD5A}"/>
              </a:ext>
            </a:extLst>
          </p:cNvPr>
          <p:cNvSpPr/>
          <p:nvPr/>
        </p:nvSpPr>
        <p:spPr>
          <a:xfrm>
            <a:off x="7488442" y="2069924"/>
            <a:ext cx="3859893" cy="1328163"/>
          </a:xfrm>
          <a:prstGeom prst="rect">
            <a:avLst/>
          </a:prstGeom>
          <a:noFill/>
          <a:ln>
            <a:solidFill>
              <a:srgbClr val="D35F47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zh-CN" dirty="0"/>
              <a:t>        Users are clustered according to different properties.</a:t>
            </a:r>
            <a:endParaRPr lang="zh-CN" altLang="en-US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E09DDABB-6323-46AB-BF94-B19717B02669}"/>
              </a:ext>
            </a:extLst>
          </p:cNvPr>
          <p:cNvSpPr/>
          <p:nvPr/>
        </p:nvSpPr>
        <p:spPr>
          <a:xfrm>
            <a:off x="9918480" y="3471082"/>
            <a:ext cx="1497380" cy="771021"/>
          </a:xfrm>
          <a:prstGeom prst="rect">
            <a:avLst/>
          </a:prstGeom>
          <a:noFill/>
          <a:ln>
            <a:solidFill>
              <a:srgbClr val="D39047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1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2" grpId="0"/>
      <p:bldP spid="63" grpId="0"/>
      <p:bldP spid="68" grpId="0" animBg="1"/>
      <p:bldP spid="78" grpId="0"/>
      <p:bldP spid="85" grpId="0" animBg="1"/>
      <p:bldP spid="89" grpId="0"/>
      <p:bldP spid="93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29771</TotalTime>
  <Words>2140</Words>
  <Application>Microsoft Macintosh PowerPoint</Application>
  <PresentationFormat>宽屏</PresentationFormat>
  <Paragraphs>638</Paragraphs>
  <Slides>41</Slides>
  <Notes>37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63" baseType="lpstr">
      <vt:lpstr>Adobe Hebrew</vt:lpstr>
      <vt:lpstr>Arial Unicode MS</vt:lpstr>
      <vt:lpstr>Calibri</vt:lpstr>
      <vt:lpstr>Calibri Light</vt:lpstr>
      <vt:lpstr>Impact</vt:lpstr>
      <vt:lpstr>Kozuka Gothic Pr6N B</vt:lpstr>
      <vt:lpstr>Kozuka Gothic Pr6N H</vt:lpstr>
      <vt:lpstr>Kozuka Gothic Pr6N L</vt:lpstr>
      <vt:lpstr>Kozuka Gothic Pr6N R</vt:lpstr>
      <vt:lpstr>Kozuka Gothic Pro B</vt:lpstr>
      <vt:lpstr>Kozuka Gothic Pro H</vt:lpstr>
      <vt:lpstr>Kozuka Gothic Pro L</vt:lpstr>
      <vt:lpstr>Kozuka Gothic Pro R</vt:lpstr>
      <vt:lpstr>MS PGothic</vt:lpstr>
      <vt:lpstr>Times New Roman</vt:lpstr>
      <vt:lpstr>Wingdings</vt:lpstr>
      <vt:lpstr>黑体</vt:lpstr>
      <vt:lpstr>宋体</vt:lpstr>
      <vt:lpstr>微软雅黑</vt:lpstr>
      <vt:lpstr>Arial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在线社交网络中的用户隐私分析</dc:title>
  <dc:subject/>
  <dc:creator>曹玖新</dc:creator>
  <cp:keywords/>
  <dc:description/>
  <cp:lastModifiedBy>DTT0131</cp:lastModifiedBy>
  <cp:revision>2515</cp:revision>
  <dcterms:created xsi:type="dcterms:W3CDTF">2016-04-04T14:08:51Z</dcterms:created>
  <dcterms:modified xsi:type="dcterms:W3CDTF">2018-01-10T04:05:43Z</dcterms:modified>
  <cp:category/>
</cp:coreProperties>
</file>